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83" r:id="rId3"/>
    <p:sldId id="259" r:id="rId4"/>
    <p:sldId id="284" r:id="rId5"/>
    <p:sldId id="265" r:id="rId6"/>
    <p:sldId id="262" r:id="rId7"/>
    <p:sldId id="289" r:id="rId8"/>
    <p:sldId id="285" r:id="rId9"/>
    <p:sldId id="286" r:id="rId10"/>
    <p:sldId id="287" r:id="rId11"/>
    <p:sldId id="288" r:id="rId12"/>
    <p:sldId id="261" r:id="rId13"/>
    <p:sldId id="263" r:id="rId14"/>
    <p:sldId id="271" r:id="rId15"/>
    <p:sldId id="267" r:id="rId16"/>
    <p:sldId id="291" r:id="rId17"/>
    <p:sldId id="292" r:id="rId18"/>
    <p:sldId id="290" r:id="rId19"/>
    <p:sldId id="278" r:id="rId20"/>
    <p:sldId id="274" r:id="rId21"/>
    <p:sldId id="293" r:id="rId22"/>
    <p:sldId id="294" r:id="rId23"/>
    <p:sldId id="299" r:id="rId24"/>
    <p:sldId id="296" r:id="rId25"/>
    <p:sldId id="297" r:id="rId26"/>
    <p:sldId id="307" r:id="rId27"/>
    <p:sldId id="295" r:id="rId28"/>
    <p:sldId id="305" r:id="rId29"/>
    <p:sldId id="308" r:id="rId30"/>
    <p:sldId id="304" r:id="rId31"/>
    <p:sldId id="306" r:id="rId32"/>
    <p:sldId id="309" r:id="rId33"/>
    <p:sldId id="310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cu un colţ tăiat şi rotunjit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unghi drep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10" name="Formă liberă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ă liberă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ă liberă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7C2D3-36BD-419A-890D-5B956FCB72B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A3883-AEE0-4B5C-B117-5596DA2656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ă liberă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ă liberă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90500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 err="1">
                <a:latin typeface="Arial Black" pitchFamily="34" charset="0"/>
              </a:rPr>
              <a:t>S</a:t>
            </a:r>
            <a:r>
              <a:rPr lang="en-US" sz="2800" b="1" dirty="0" err="1" smtClean="0">
                <a:latin typeface="Arial Black" pitchFamily="34" charset="0"/>
              </a:rPr>
              <a:t>ervicii</a:t>
            </a:r>
            <a:r>
              <a:rPr lang="en-US" sz="2800" b="1" dirty="0" smtClean="0">
                <a:latin typeface="Arial Black" pitchFamily="34" charset="0"/>
              </a:rPr>
              <a:t/>
            </a:r>
            <a:br>
              <a:rPr lang="en-US" sz="2800" b="1" dirty="0" smtClean="0">
                <a:latin typeface="Arial Black" pitchFamily="34" charset="0"/>
              </a:rPr>
            </a:br>
            <a:r>
              <a:rPr lang="en-US" sz="2800" b="1" dirty="0" err="1" smtClean="0">
                <a:latin typeface="Arial Black" pitchFamily="34" charset="0"/>
              </a:rPr>
              <a:t>suplimentare</a:t>
            </a:r>
            <a:r>
              <a:rPr lang="en-US" sz="2800" b="1" dirty="0" smtClean="0">
                <a:latin typeface="Arial Black" pitchFamily="34" charset="0"/>
              </a:rPr>
              <a:t> 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endParaRPr lang="en-US" dirty="0" smtClean="0">
              <a:latin typeface="Arial Black" pitchFamily="34" charset="0"/>
            </a:endParaRPr>
          </a:p>
          <a:p>
            <a:endParaRPr lang="ro-RO" dirty="0" smtClean="0">
              <a:latin typeface="Arial Black" pitchFamily="34" charset="0"/>
            </a:endParaRPr>
          </a:p>
          <a:p>
            <a:endParaRPr lang="ro-RO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26626" name="AutoShape 2" descr="Imagini pentru POZE DIN HOTEL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Imagini pentru POZE DIN HOTEL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www.jinfotours.ro/userfiles/2011_02_22_16_37_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7056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          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C:\Users\User\Desktop\hotel-pensiunea-laura-brasov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"/>
            <a:ext cx="4219575" cy="3365500"/>
          </a:xfrm>
          <a:prstGeom prst="rect">
            <a:avLst/>
          </a:prstGeom>
          <a:noFill/>
        </p:spPr>
      </p:pic>
      <p:pic>
        <p:nvPicPr>
          <p:cNvPr id="1027" name="Picture 3" descr="C:\Users\User\Desktop\hotel-dana-satu-mare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429000"/>
          </a:xfrm>
          <a:prstGeom prst="rect">
            <a:avLst/>
          </a:prstGeom>
          <a:noFill/>
        </p:spPr>
      </p:pic>
      <p:pic>
        <p:nvPicPr>
          <p:cNvPr id="1028" name="Picture 4" descr="C:\Users\User\Desktop\771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6" y="3581400"/>
            <a:ext cx="4157374" cy="2884488"/>
          </a:xfrm>
          <a:prstGeom prst="rect">
            <a:avLst/>
          </a:prstGeom>
          <a:noFill/>
        </p:spPr>
      </p:pic>
      <p:pic>
        <p:nvPicPr>
          <p:cNvPr id="1029" name="Picture 5" descr="C:\Users\User\Desktop\hotel-moneasa-moneasa-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3581400"/>
            <a:ext cx="48006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MATERIALE INFORMATIVE AFLATE IN CAMERA TURISTULUI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000" u="sng" dirty="0" err="1" smtClean="0">
                <a:latin typeface="Arial Black" pitchFamily="34" charset="0"/>
              </a:rPr>
              <a:t>Ordinul</a:t>
            </a:r>
            <a:r>
              <a:rPr lang="en-US" sz="2000" u="sng" dirty="0" smtClean="0">
                <a:latin typeface="Arial Black" pitchFamily="34" charset="0"/>
              </a:rPr>
              <a:t> Nr.1051/03.03.2011 </a:t>
            </a:r>
            <a:r>
              <a:rPr lang="en-US" sz="2000" u="sng" dirty="0" err="1" smtClean="0">
                <a:latin typeface="Arial Black" pitchFamily="34" charset="0"/>
              </a:rPr>
              <a:t>prevede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obigativitatea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existentei</a:t>
            </a:r>
            <a:r>
              <a:rPr lang="en-US" sz="2000" u="sng" dirty="0" smtClean="0">
                <a:latin typeface="Arial Black" pitchFamily="34" charset="0"/>
              </a:rPr>
              <a:t> in </a:t>
            </a:r>
            <a:r>
              <a:rPr lang="en-US" sz="2000" u="sng" dirty="0" err="1" smtClean="0">
                <a:latin typeface="Arial Black" pitchFamily="34" charset="0"/>
              </a:rPr>
              <a:t>toate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spatiile</a:t>
            </a:r>
            <a:r>
              <a:rPr lang="en-US" sz="2000" u="sng" dirty="0" smtClean="0">
                <a:latin typeface="Arial Black" pitchFamily="34" charset="0"/>
              </a:rPr>
              <a:t> de </a:t>
            </a:r>
            <a:r>
              <a:rPr lang="en-US" sz="2000" u="sng" dirty="0" err="1" smtClean="0">
                <a:latin typeface="Arial Black" pitchFamily="34" charset="0"/>
              </a:rPr>
              <a:t>cazare</a:t>
            </a:r>
            <a:r>
              <a:rPr lang="en-US" sz="2000" u="sng" dirty="0" smtClean="0">
                <a:latin typeface="Arial Black" pitchFamily="34" charset="0"/>
              </a:rPr>
              <a:t> a </a:t>
            </a:r>
            <a:r>
              <a:rPr lang="en-US" sz="2000" u="sng" dirty="0" err="1" smtClean="0">
                <a:latin typeface="Arial Black" pitchFamily="34" charset="0"/>
              </a:rPr>
              <a:t>materialelor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scrise</a:t>
            </a:r>
            <a:r>
              <a:rPr lang="en-US" sz="2000" u="sng" dirty="0" smtClean="0">
                <a:latin typeface="Arial Black" pitchFamily="34" charset="0"/>
              </a:rPr>
              <a:t>, </a:t>
            </a:r>
            <a:r>
              <a:rPr lang="en-US" sz="2000" u="sng" dirty="0" err="1" smtClean="0">
                <a:latin typeface="Arial Black" pitchFamily="34" charset="0"/>
              </a:rPr>
              <a:t>realizate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estetic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si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tiparite</a:t>
            </a:r>
            <a:r>
              <a:rPr lang="en-US" sz="2000" u="sng" dirty="0" smtClean="0">
                <a:latin typeface="Arial Black" pitchFamily="34" charset="0"/>
              </a:rPr>
              <a:t> in </a:t>
            </a:r>
            <a:r>
              <a:rPr lang="en-US" sz="2000" u="sng" dirty="0" err="1" smtClean="0">
                <a:latin typeface="Arial Black" pitchFamily="34" charset="0"/>
              </a:rPr>
              <a:t>limba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romana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si</a:t>
            </a:r>
            <a:r>
              <a:rPr lang="en-US" sz="2000" u="sng" dirty="0" smtClean="0">
                <a:latin typeface="Arial Black" pitchFamily="34" charset="0"/>
              </a:rPr>
              <a:t> in </a:t>
            </a:r>
            <a:r>
              <a:rPr lang="en-US" sz="2000" u="sng" dirty="0" err="1" smtClean="0">
                <a:latin typeface="Arial Black" pitchFamily="34" charset="0"/>
              </a:rPr>
              <a:t>cel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putin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doua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limbi</a:t>
            </a:r>
            <a:r>
              <a:rPr lang="en-US" sz="2000" u="sng" dirty="0" smtClean="0">
                <a:latin typeface="Arial Black" pitchFamily="34" charset="0"/>
              </a:rPr>
              <a:t> de </a:t>
            </a:r>
            <a:r>
              <a:rPr lang="en-US" sz="2000" u="sng" dirty="0" err="1" smtClean="0">
                <a:latin typeface="Arial Black" pitchFamily="34" charset="0"/>
              </a:rPr>
              <a:t>circulatie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internationala</a:t>
            </a:r>
            <a:r>
              <a:rPr lang="en-US" sz="2000" u="sng" dirty="0" smtClean="0">
                <a:latin typeface="Arial Black" pitchFamily="34" charset="0"/>
              </a:rPr>
              <a:t>, </a:t>
            </a:r>
            <a:r>
              <a:rPr lang="en-US" sz="2000" u="sng" dirty="0" err="1" smtClean="0">
                <a:latin typeface="Arial Black" pitchFamily="34" charset="0"/>
              </a:rPr>
              <a:t>cuprinzand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informatii</a:t>
            </a:r>
            <a:r>
              <a:rPr lang="en-US" sz="2000" u="sng" dirty="0" smtClean="0">
                <a:latin typeface="Arial Black" pitchFamily="34" charset="0"/>
              </a:rPr>
              <a:t> utile </a:t>
            </a:r>
            <a:r>
              <a:rPr lang="en-US" sz="2000" u="sng" dirty="0" err="1" smtClean="0">
                <a:latin typeface="Arial Black" pitchFamily="34" charset="0"/>
              </a:rPr>
              <a:t>pentru</a:t>
            </a:r>
            <a:r>
              <a:rPr lang="en-US" sz="2000" u="sng" dirty="0" smtClean="0">
                <a:latin typeface="Arial Black" pitchFamily="34" charset="0"/>
              </a:rPr>
              <a:t> </a:t>
            </a:r>
            <a:r>
              <a:rPr lang="en-US" sz="2000" u="sng" dirty="0" err="1" smtClean="0">
                <a:latin typeface="Arial Black" pitchFamily="34" charset="0"/>
              </a:rPr>
              <a:t>turisti</a:t>
            </a:r>
            <a:r>
              <a:rPr lang="en-US" sz="2000" u="sng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instructiuni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folosire</a:t>
            </a:r>
            <a:r>
              <a:rPr lang="en-US" sz="2000" dirty="0" smtClean="0">
                <a:latin typeface="Arial Black" pitchFamily="34" charset="0"/>
              </a:rPr>
              <a:t> a </a:t>
            </a:r>
            <a:r>
              <a:rPr lang="en-US" sz="2000" dirty="0" err="1" smtClean="0">
                <a:latin typeface="Arial Black" pitchFamily="34" charset="0"/>
              </a:rPr>
              <a:t>telefonului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tarifele</a:t>
            </a:r>
            <a:r>
              <a:rPr lang="en-US" sz="2000" dirty="0" smtClean="0">
                <a:latin typeface="Arial Black" pitchFamily="34" charset="0"/>
              </a:rPr>
              <a:t> interne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internationale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pentru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convorbiri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telefonice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lista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cuprinzand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serviciile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suplimentare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oferite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tarifele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pentru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cele</a:t>
            </a:r>
            <a:r>
              <a:rPr lang="en-US" sz="2000" dirty="0" smtClean="0">
                <a:latin typeface="Arial Black" pitchFamily="34" charset="0"/>
              </a:rPr>
              <a:t> cu </a:t>
            </a:r>
            <a:r>
              <a:rPr lang="en-US" sz="2000" dirty="0" err="1" smtClean="0">
                <a:latin typeface="Arial Black" pitchFamily="34" charset="0"/>
              </a:rPr>
              <a:t>plata</a:t>
            </a:r>
            <a:r>
              <a:rPr lang="en-US" sz="2000" dirty="0" smtClean="0">
                <a:latin typeface="Arial Black" pitchFamily="34" charset="0"/>
              </a:rPr>
              <a:t>, cu </a:t>
            </a:r>
            <a:r>
              <a:rPr lang="en-US" sz="2000" dirty="0" err="1" smtClean="0">
                <a:latin typeface="Arial Black" pitchFamily="34" charset="0"/>
              </a:rPr>
              <a:t>indicarea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modalitatilor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solicitare</a:t>
            </a:r>
            <a:r>
              <a:rPr lang="en-US" sz="2000" dirty="0" smtClean="0">
                <a:latin typeface="Arial Black" pitchFamily="34" charset="0"/>
              </a:rPr>
              <a:t> a </a:t>
            </a:r>
            <a:r>
              <a:rPr lang="en-US" sz="2000" dirty="0" err="1" smtClean="0">
                <a:latin typeface="Arial Black" pitchFamily="34" charset="0"/>
              </a:rPr>
              <a:t>serviciului</a:t>
            </a:r>
            <a:r>
              <a:rPr lang="en-US" sz="2000" dirty="0" smtClean="0">
                <a:latin typeface="Arial Black" pitchFamily="34" charset="0"/>
              </a:rPr>
              <a:t> in camera;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lista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preturi</a:t>
            </a:r>
            <a:r>
              <a:rPr lang="en-US" sz="2000" dirty="0" smtClean="0">
                <a:latin typeface="Arial Black" pitchFamily="34" charset="0"/>
              </a:rPr>
              <a:t> cu </a:t>
            </a:r>
            <a:r>
              <a:rPr lang="en-US" sz="2000" dirty="0" err="1" smtClean="0">
                <a:latin typeface="Arial Black" pitchFamily="34" charset="0"/>
              </a:rPr>
              <a:t>preparate</a:t>
            </a:r>
            <a:r>
              <a:rPr lang="en-US" sz="2000" dirty="0" smtClean="0">
                <a:latin typeface="Arial Black" pitchFamily="34" charset="0"/>
              </a:rPr>
              <a:t> room-service;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instructiuni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folosire</a:t>
            </a:r>
            <a:r>
              <a:rPr lang="en-US" sz="2000" dirty="0" smtClean="0">
                <a:latin typeface="Arial Black" pitchFamily="34" charset="0"/>
              </a:rPr>
              <a:t> a </a:t>
            </a:r>
            <a:r>
              <a:rPr lang="en-US" sz="2000" dirty="0" err="1" smtClean="0">
                <a:latin typeface="Arial Black" pitchFamily="34" charset="0"/>
              </a:rPr>
              <a:t>aparatelor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electronice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electrocasnice</a:t>
            </a:r>
            <a:r>
              <a:rPr lang="en-US" sz="2000" dirty="0" smtClean="0">
                <a:latin typeface="Arial Black" pitchFamily="34" charset="0"/>
              </a:rPr>
              <a:t> din </a:t>
            </a:r>
            <a:r>
              <a:rPr lang="en-US" sz="2000" dirty="0" err="1" smtClean="0">
                <a:latin typeface="Arial Black" pitchFamily="34" charset="0"/>
              </a:rPr>
              <a:t>dotare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endParaRPr lang="en-US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camera-hotel-melia-grand-hermitage-nisipurile-de-aur-bulgaria-lito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1030" name="Picture 6" descr="C:\Users\User\Desktop\Camera dubla - Hotel Vega, Mama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"/>
            <a:ext cx="4648199" cy="3505199"/>
          </a:xfrm>
          <a:prstGeom prst="rect">
            <a:avLst/>
          </a:prstGeom>
          <a:noFill/>
        </p:spPr>
      </p:pic>
      <p:pic>
        <p:nvPicPr>
          <p:cNvPr id="1031" name="Picture 7" descr="C:\Users\User\Desktop\03. Camera hotelul Sport - Poiana Bras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05201"/>
            <a:ext cx="4648200" cy="3352800"/>
          </a:xfrm>
          <a:prstGeom prst="rect">
            <a:avLst/>
          </a:prstGeom>
          <a:noFill/>
        </p:spPr>
      </p:pic>
      <p:pic>
        <p:nvPicPr>
          <p:cNvPr id="1033" name="Picture 9" descr="C:\Users\User\Desktop\8a9ec5ac272fbefb46b0a93ec615e870_tur_virtual_hotel_complex_turistic_stejarii_brasov_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2.INFORMATII PRIVIND POSIBILITATILE DE PETRECERE</a:t>
            </a:r>
            <a:br>
              <a:rPr lang="en-US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> A TIMPULUI LIBER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 err="1" smtClean="0">
                <a:latin typeface="Arial Black" pitchFamily="34" charset="0"/>
              </a:rPr>
              <a:t>Obiective</a:t>
            </a:r>
            <a:r>
              <a:rPr lang="en-US" sz="1800" i="1" u="sng" dirty="0" smtClean="0">
                <a:latin typeface="Arial Black" pitchFamily="34" charset="0"/>
              </a:rPr>
              <a:t> </a:t>
            </a:r>
            <a:r>
              <a:rPr lang="en-US" sz="1800" i="1" u="sng" dirty="0" err="1" smtClean="0">
                <a:latin typeface="Arial Black" pitchFamily="34" charset="0"/>
              </a:rPr>
              <a:t>turistice</a:t>
            </a:r>
            <a:r>
              <a:rPr lang="en-US" sz="1800" i="1" u="sng" dirty="0" smtClean="0">
                <a:latin typeface="Arial Black" pitchFamily="34" charset="0"/>
              </a:rPr>
              <a:t> </a:t>
            </a:r>
            <a:r>
              <a:rPr lang="en-US" sz="1800" i="1" u="sng" dirty="0" err="1" smtClean="0">
                <a:latin typeface="Arial Black" pitchFamily="34" charset="0"/>
              </a:rPr>
              <a:t>ce</a:t>
            </a:r>
            <a:r>
              <a:rPr lang="en-US" sz="1800" i="1" u="sng" dirty="0" smtClean="0">
                <a:latin typeface="Arial Black" pitchFamily="34" charset="0"/>
              </a:rPr>
              <a:t> pot </a:t>
            </a:r>
            <a:r>
              <a:rPr lang="en-US" sz="1800" i="1" u="sng" dirty="0" err="1" smtClean="0">
                <a:latin typeface="Arial Black" pitchFamily="34" charset="0"/>
              </a:rPr>
              <a:t>fi</a:t>
            </a:r>
            <a:r>
              <a:rPr lang="en-US" sz="1800" i="1" u="sng" dirty="0" smtClean="0">
                <a:latin typeface="Arial Black" pitchFamily="34" charset="0"/>
              </a:rPr>
              <a:t>    	</a:t>
            </a:r>
            <a:r>
              <a:rPr lang="en-US" sz="1800" i="1" u="sng" dirty="0" err="1" smtClean="0">
                <a:latin typeface="Arial Black" pitchFamily="34" charset="0"/>
              </a:rPr>
              <a:t>vizitate</a:t>
            </a:r>
            <a:r>
              <a:rPr lang="en-US" sz="1800" i="1" u="sng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1800" dirty="0" smtClean="0">
                <a:latin typeface="Arial Black" pitchFamily="34" charset="0"/>
              </a:rPr>
              <a:t>-  </a:t>
            </a:r>
            <a:r>
              <a:rPr lang="en-US" sz="1800" dirty="0" err="1" smtClean="0">
                <a:latin typeface="Arial Black" pitchFamily="34" charset="0"/>
              </a:rPr>
              <a:t>Muzee,cladiri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 err="1" smtClean="0">
                <a:latin typeface="Arial Black" pitchFamily="34" charset="0"/>
              </a:rPr>
              <a:t>monumente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istorice</a:t>
            </a:r>
            <a:r>
              <a:rPr lang="en-US" sz="1800" dirty="0" smtClean="0">
                <a:latin typeface="Arial Black" pitchFamily="34" charset="0"/>
              </a:rPr>
              <a:t>, de </a:t>
            </a:r>
            <a:r>
              <a:rPr lang="en-US" sz="1800" dirty="0" err="1" smtClean="0">
                <a:latin typeface="Arial Black" pitchFamily="34" charset="0"/>
              </a:rPr>
              <a:t>arta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si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arhitectura</a:t>
            </a:r>
            <a:r>
              <a:rPr lang="en-US" sz="1800" dirty="0" smtClean="0">
                <a:latin typeface="Arial Black" pitchFamily="34" charset="0"/>
              </a:rPr>
              <a:t>: </a:t>
            </a:r>
            <a:r>
              <a:rPr lang="en-US" sz="1800" dirty="0" err="1" smtClean="0">
                <a:latin typeface="Arial Black" pitchFamily="34" charset="0"/>
              </a:rPr>
              <a:t>castele,cetati</a:t>
            </a:r>
            <a:r>
              <a:rPr lang="en-US" sz="1800" dirty="0" smtClean="0">
                <a:latin typeface="Arial Black" pitchFamily="34" charset="0"/>
              </a:rPr>
              <a:t>,</a:t>
            </a:r>
          </a:p>
          <a:p>
            <a:pPr>
              <a:buNone/>
            </a:pPr>
            <a:r>
              <a:rPr lang="en-US" sz="1800" dirty="0" smtClean="0">
                <a:latin typeface="Arial Black" pitchFamily="34" charset="0"/>
              </a:rPr>
              <a:t>    </a:t>
            </a:r>
            <a:r>
              <a:rPr lang="en-US" sz="1800" dirty="0" err="1" smtClean="0">
                <a:latin typeface="Arial Black" pitchFamily="34" charset="0"/>
              </a:rPr>
              <a:t>palate,poduri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 err="1" smtClean="0">
                <a:latin typeface="Arial Black" pitchFamily="34" charset="0"/>
              </a:rPr>
              <a:t>monumente</a:t>
            </a:r>
            <a:r>
              <a:rPr lang="en-US" sz="1800" dirty="0" smtClean="0">
                <a:latin typeface="Arial Black" pitchFamily="34" charset="0"/>
              </a:rPr>
              <a:t> de </a:t>
            </a:r>
            <a:r>
              <a:rPr lang="en-US" sz="1800" dirty="0" err="1" smtClean="0">
                <a:latin typeface="Arial Black" pitchFamily="34" charset="0"/>
              </a:rPr>
              <a:t>arta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plastica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 err="1" smtClean="0">
                <a:latin typeface="Arial Black" pitchFamily="34" charset="0"/>
              </a:rPr>
              <a:t>galerii</a:t>
            </a:r>
            <a:r>
              <a:rPr lang="en-US" sz="1800" dirty="0" smtClean="0">
                <a:latin typeface="Arial Black" pitchFamily="34" charset="0"/>
              </a:rPr>
              <a:t> de </a:t>
            </a:r>
            <a:r>
              <a:rPr lang="en-US" sz="1800" dirty="0" err="1" smtClean="0">
                <a:latin typeface="Arial Black" pitchFamily="34" charset="0"/>
              </a:rPr>
              <a:t>arta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 err="1" smtClean="0">
                <a:latin typeface="Arial Black" pitchFamily="34" charset="0"/>
              </a:rPr>
              <a:t>fantani,etc</a:t>
            </a:r>
            <a:r>
              <a:rPr lang="en-US" sz="18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1800" dirty="0" smtClean="0">
                <a:latin typeface="Arial Black" pitchFamily="34" charset="0"/>
              </a:rPr>
              <a:t>-  </a:t>
            </a:r>
            <a:r>
              <a:rPr lang="en-US" sz="1800" dirty="0" err="1" smtClean="0">
                <a:latin typeface="Arial Black" pitchFamily="34" charset="0"/>
              </a:rPr>
              <a:t>Parcuri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si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gradini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 err="1" smtClean="0">
                <a:latin typeface="Arial Black" pitchFamily="34" charset="0"/>
              </a:rPr>
              <a:t>amenajari</a:t>
            </a:r>
            <a:r>
              <a:rPr lang="en-US" sz="1800" dirty="0" smtClean="0">
                <a:latin typeface="Arial Black" pitchFamily="34" charset="0"/>
              </a:rPr>
              <a:t> ale </a:t>
            </a:r>
            <a:r>
              <a:rPr lang="en-US" sz="1800" dirty="0" err="1" smtClean="0">
                <a:latin typeface="Arial Black" pitchFamily="34" charset="0"/>
              </a:rPr>
              <a:t>unor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rauri,lacuri</a:t>
            </a:r>
            <a:r>
              <a:rPr lang="en-US" sz="18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1800" dirty="0" smtClean="0">
                <a:latin typeface="Arial Black" pitchFamily="34" charset="0"/>
              </a:rPr>
              <a:t>- </a:t>
            </a:r>
            <a:r>
              <a:rPr lang="en-US" sz="1800" dirty="0" err="1" smtClean="0">
                <a:latin typeface="Arial Black" pitchFamily="34" charset="0"/>
              </a:rPr>
              <a:t>Obiective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turistice</a:t>
            </a:r>
            <a:r>
              <a:rPr lang="en-US" sz="1800" dirty="0" smtClean="0">
                <a:latin typeface="Arial Black" pitchFamily="34" charset="0"/>
              </a:rPr>
              <a:t>/</a:t>
            </a:r>
            <a:r>
              <a:rPr lang="en-US" sz="1800" dirty="0" err="1" smtClean="0">
                <a:latin typeface="Arial Black" pitchFamily="34" charset="0"/>
              </a:rPr>
              <a:t>statiuni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aflate</a:t>
            </a:r>
            <a:r>
              <a:rPr lang="en-US" sz="1800" dirty="0" smtClean="0">
                <a:latin typeface="Arial Black" pitchFamily="34" charset="0"/>
              </a:rPr>
              <a:t> in </a:t>
            </a:r>
            <a:r>
              <a:rPr lang="en-US" sz="1800" dirty="0" err="1" smtClean="0">
                <a:latin typeface="Arial Black" pitchFamily="34" charset="0"/>
              </a:rPr>
              <a:t>imprejurimi</a:t>
            </a:r>
            <a:r>
              <a:rPr lang="en-US" sz="18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1800" dirty="0" smtClean="0">
                <a:latin typeface="Arial Black" pitchFamily="34" charset="0"/>
              </a:rPr>
              <a:t>- </a:t>
            </a:r>
            <a:r>
              <a:rPr lang="en-US" sz="1800" dirty="0" err="1" smtClean="0">
                <a:latin typeface="Arial Black" pitchFamily="34" charset="0"/>
              </a:rPr>
              <a:t>Statiuni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litorale</a:t>
            </a:r>
            <a:r>
              <a:rPr lang="en-US" sz="1800" dirty="0" smtClean="0">
                <a:latin typeface="Arial Black" pitchFamily="34" charset="0"/>
              </a:rPr>
              <a:t>,</a:t>
            </a:r>
          </a:p>
          <a:p>
            <a:pPr>
              <a:buNone/>
            </a:pPr>
            <a:r>
              <a:rPr lang="en-US" sz="1800" dirty="0" smtClean="0">
                <a:latin typeface="Arial Black" pitchFamily="34" charset="0"/>
              </a:rPr>
              <a:t>    </a:t>
            </a:r>
            <a:r>
              <a:rPr lang="en-US" sz="1800" dirty="0" err="1" smtClean="0">
                <a:latin typeface="Arial Black" pitchFamily="34" charset="0"/>
              </a:rPr>
              <a:t>montane,balneare</a:t>
            </a:r>
            <a:r>
              <a:rPr lang="en-US" sz="1800" dirty="0" smtClean="0">
                <a:latin typeface="Arial Black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1800" dirty="0">
              <a:latin typeface="Arial Black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495800" y="1904999"/>
            <a:ext cx="4419600" cy="44196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>
              <a:latin typeface="Arial Black" pitchFamily="34" charset="0"/>
            </a:endParaRPr>
          </a:p>
        </p:txBody>
      </p:sp>
      <p:pic>
        <p:nvPicPr>
          <p:cNvPr id="1026" name="Picture 2" descr="C:\Users\User\Desktop\Manastirea_Tismana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6482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2.INFORMATII PRIVIND POSIBILITATILE DE PETRECERE</a:t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 A TIMPULUI LIBER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u="sng" dirty="0" err="1" smtClean="0">
                <a:latin typeface="Arial Black" pitchFamily="34" charset="0"/>
              </a:rPr>
              <a:t>Manifestari</a:t>
            </a:r>
            <a:r>
              <a:rPr lang="en-US" sz="2800" u="sng" dirty="0" smtClean="0">
                <a:latin typeface="Arial Black" pitchFamily="34" charset="0"/>
              </a:rPr>
              <a:t> cultural</a:t>
            </a:r>
          </a:p>
          <a:p>
            <a:pPr algn="ctr">
              <a:buNone/>
            </a:pPr>
            <a:r>
              <a:rPr lang="en-US" sz="2800" u="sng" dirty="0" err="1" smtClean="0">
                <a:latin typeface="Arial Black" pitchFamily="34" charset="0"/>
              </a:rPr>
              <a:t>artistice</a:t>
            </a:r>
            <a:r>
              <a:rPr lang="en-US" sz="2800" u="sng" dirty="0" smtClean="0">
                <a:latin typeface="Arial Black" pitchFamily="34" charset="0"/>
              </a:rPr>
              <a:t>/sportive</a:t>
            </a:r>
            <a:r>
              <a:rPr lang="en-US" sz="2800" i="1" u="sng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-</a:t>
            </a:r>
            <a:r>
              <a:rPr lang="en-US" sz="2800" dirty="0" err="1" smtClean="0">
                <a:latin typeface="Arial Black" pitchFamily="34" charset="0"/>
              </a:rPr>
              <a:t>expozitii</a:t>
            </a:r>
            <a:r>
              <a:rPr lang="en-US" sz="28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-</a:t>
            </a:r>
            <a:r>
              <a:rPr lang="en-US" sz="2800" dirty="0" err="1" smtClean="0">
                <a:latin typeface="Arial Black" pitchFamily="34" charset="0"/>
              </a:rPr>
              <a:t>spectacole,concerte,filme</a:t>
            </a:r>
            <a:r>
              <a:rPr lang="en-US" sz="28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-</a:t>
            </a:r>
            <a:r>
              <a:rPr lang="en-US" sz="2800" dirty="0" err="1" smtClean="0">
                <a:latin typeface="Arial Black" pitchFamily="34" charset="0"/>
              </a:rPr>
              <a:t>evenimente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speciale</a:t>
            </a:r>
            <a:r>
              <a:rPr lang="en-US" sz="2800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Arial Black" pitchFamily="34" charset="0"/>
              </a:rPr>
              <a:t>festivaluri,targuri,festivitati,evenimente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cultural-</a:t>
            </a:r>
            <a:r>
              <a:rPr lang="en-US" sz="2800" dirty="0" err="1" smtClean="0">
                <a:latin typeface="Arial Black" pitchFamily="34" charset="0"/>
              </a:rPr>
              <a:t>artistice,sportive</a:t>
            </a:r>
            <a:r>
              <a:rPr lang="en-US" sz="28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endParaRPr lang="ro-RO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2.INFORMATII PRIVIND POSIBILITATILE DE PETRECERE</a:t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 A TIMPULUI LIBER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u="sng" dirty="0" err="1" smtClean="0">
                <a:latin typeface="Arial Black" pitchFamily="34" charset="0"/>
              </a:rPr>
              <a:t>Posibilitati</a:t>
            </a:r>
            <a:r>
              <a:rPr lang="en-US" sz="2400" i="1" u="sng" dirty="0" smtClean="0">
                <a:latin typeface="Arial Black" pitchFamily="34" charset="0"/>
              </a:rPr>
              <a:t> de </a:t>
            </a:r>
            <a:r>
              <a:rPr lang="en-US" sz="2400" i="1" u="sng" dirty="0" err="1" smtClean="0">
                <a:latin typeface="Arial Black" pitchFamily="34" charset="0"/>
              </a:rPr>
              <a:t>practicare</a:t>
            </a:r>
            <a:r>
              <a:rPr lang="en-US" sz="2400" i="1" u="sng" dirty="0" smtClean="0">
                <a:latin typeface="Arial Black" pitchFamily="34" charset="0"/>
              </a:rPr>
              <a:t> a </a:t>
            </a:r>
            <a:r>
              <a:rPr lang="en-US" sz="2400" i="1" u="sng" dirty="0" err="1" smtClean="0">
                <a:latin typeface="Arial Black" pitchFamily="34" charset="0"/>
              </a:rPr>
              <a:t>unor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sporturi</a:t>
            </a:r>
            <a:r>
              <a:rPr lang="en-US" sz="2400" i="1" u="sng" dirty="0" smtClean="0">
                <a:latin typeface="Arial Black" pitchFamily="34" charset="0"/>
              </a:rPr>
              <a:t>(in </a:t>
            </a:r>
            <a:r>
              <a:rPr lang="en-US" sz="2400" i="1" u="sng" dirty="0" err="1" smtClean="0">
                <a:latin typeface="Arial Black" pitchFamily="34" charset="0"/>
              </a:rPr>
              <a:t>sali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sau</a:t>
            </a:r>
            <a:r>
              <a:rPr lang="en-US" sz="2400" i="1" u="sng" dirty="0" smtClean="0">
                <a:latin typeface="Arial Black" pitchFamily="34" charset="0"/>
              </a:rPr>
              <a:t> in </a:t>
            </a:r>
            <a:r>
              <a:rPr lang="en-US" sz="2400" i="1" u="sng" dirty="0" err="1" smtClean="0">
                <a:latin typeface="Arial Black" pitchFamily="34" charset="0"/>
              </a:rPr>
              <a:t>aer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liber</a:t>
            </a:r>
            <a:r>
              <a:rPr lang="en-US" sz="2400" i="1" u="sng" dirty="0" smtClean="0">
                <a:latin typeface="Arial Black" pitchFamily="34" charset="0"/>
              </a:rPr>
              <a:t>):</a:t>
            </a: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Pe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terenuri</a:t>
            </a:r>
            <a:r>
              <a:rPr lang="en-US" sz="2000" dirty="0" smtClean="0">
                <a:latin typeface="Arial Black" pitchFamily="34" charset="0"/>
              </a:rPr>
              <a:t> de sport: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fotbal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tenis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baschet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volei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In </a:t>
            </a:r>
            <a:r>
              <a:rPr lang="en-US" sz="2000" dirty="0" err="1" smtClean="0">
                <a:latin typeface="Arial Black" pitchFamily="34" charset="0"/>
              </a:rPr>
              <a:t>sali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gimnastica</a:t>
            </a:r>
            <a:r>
              <a:rPr lang="en-US" sz="2000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-fitness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-aerobic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pilates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Tae-</a:t>
            </a:r>
            <a:r>
              <a:rPr lang="en-US" sz="2000" dirty="0" err="1" smtClean="0">
                <a:latin typeface="Arial Black" pitchFamily="34" charset="0"/>
              </a:rPr>
              <a:t>bo,etc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i="1" u="sng" dirty="0">
              <a:latin typeface="+mj-lt"/>
            </a:endParaRPr>
          </a:p>
        </p:txBody>
      </p:sp>
      <p:pic>
        <p:nvPicPr>
          <p:cNvPr id="1026" name="Picture 2" descr="C:\Users\User\Desktop\descăr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67000"/>
            <a:ext cx="41148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2.INFORMATII PRIVIND POSIBILITATILE DE PETRECERE</a:t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 A TIMPULUI LIBER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114800" cy="762000"/>
          </a:xfrm>
        </p:spPr>
        <p:txBody>
          <a:bodyPr/>
          <a:lstStyle/>
          <a:p>
            <a:r>
              <a:rPr lang="en-US" sz="2000" b="0" i="1" dirty="0" err="1" smtClean="0">
                <a:solidFill>
                  <a:schemeClr val="tx1"/>
                </a:solidFill>
                <a:latin typeface="Arial Black" pitchFamily="34" charset="0"/>
              </a:rPr>
              <a:t>Posibilitati</a:t>
            </a:r>
            <a:r>
              <a:rPr lang="en-US" sz="2000" b="0" i="1" dirty="0" smtClean="0">
                <a:solidFill>
                  <a:schemeClr val="tx1"/>
                </a:solidFill>
                <a:latin typeface="Arial Black" pitchFamily="34" charset="0"/>
              </a:rPr>
              <a:t> de </a:t>
            </a:r>
            <a:r>
              <a:rPr lang="en-US" sz="2000" b="0" i="1" dirty="0" err="1" smtClean="0">
                <a:solidFill>
                  <a:schemeClr val="tx1"/>
                </a:solidFill>
                <a:latin typeface="Arial Black" pitchFamily="34" charset="0"/>
              </a:rPr>
              <a:t>divertisment</a:t>
            </a:r>
            <a:endParaRPr lang="en-US" sz="2000" b="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i="1" u="sng" dirty="0" err="1" smtClean="0">
                <a:solidFill>
                  <a:schemeClr val="tx1"/>
                </a:solidFill>
                <a:latin typeface="Arial Black" pitchFamily="34" charset="0"/>
              </a:rPr>
              <a:t>Activitati</a:t>
            </a:r>
            <a:r>
              <a:rPr lang="en-US" sz="2000" i="1" u="sng" dirty="0" smtClean="0">
                <a:solidFill>
                  <a:schemeClr val="tx1"/>
                </a:solidFill>
                <a:latin typeface="Arial Black" pitchFamily="34" charset="0"/>
              </a:rPr>
              <a:t> in </a:t>
            </a:r>
            <a:r>
              <a:rPr lang="en-US" sz="2000" i="1" u="sng" dirty="0" err="1" smtClean="0">
                <a:solidFill>
                  <a:schemeClr val="tx1"/>
                </a:solidFill>
                <a:latin typeface="Arial Black" pitchFamily="34" charset="0"/>
              </a:rPr>
              <a:t>aer</a:t>
            </a:r>
            <a:r>
              <a:rPr lang="en-US" sz="2000" i="1" u="sng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i="1" u="sng" dirty="0" err="1" smtClean="0">
                <a:solidFill>
                  <a:schemeClr val="tx1"/>
                </a:solidFill>
                <a:latin typeface="Arial Black" pitchFamily="34" charset="0"/>
              </a:rPr>
              <a:t>liber</a:t>
            </a:r>
            <a:endParaRPr lang="en-US" sz="2000" i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971800"/>
            <a:ext cx="4040188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restaurante</a:t>
            </a:r>
            <a:r>
              <a:rPr lang="en-US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cafenele,baruri,baruri</a:t>
            </a:r>
            <a:r>
              <a:rPr lang="en-US" dirty="0" smtClean="0">
                <a:latin typeface="Arial Black" pitchFamily="34" charset="0"/>
              </a:rPr>
              <a:t> de </a:t>
            </a:r>
            <a:r>
              <a:rPr lang="en-US" dirty="0" err="1" smtClean="0">
                <a:latin typeface="Arial Black" pitchFamily="34" charset="0"/>
              </a:rPr>
              <a:t>zi,de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noapte</a:t>
            </a:r>
            <a:r>
              <a:rPr lang="en-US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cazinouri</a:t>
            </a:r>
            <a:r>
              <a:rPr lang="en-US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cluburi,discoteci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514600"/>
            <a:ext cx="4267200" cy="3845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 </a:t>
            </a:r>
            <a:r>
              <a:rPr lang="en-US" dirty="0" err="1" smtClean="0">
                <a:latin typeface="Arial Black" pitchFamily="34" charset="0"/>
              </a:rPr>
              <a:t>evenimente</a:t>
            </a:r>
            <a:r>
              <a:rPr lang="en-US" dirty="0" smtClean="0">
                <a:latin typeface="Arial Black" pitchFamily="34" charset="0"/>
              </a:rPr>
              <a:t> in </a:t>
            </a:r>
            <a:r>
              <a:rPr lang="en-US" dirty="0" err="1" smtClean="0">
                <a:latin typeface="Arial Black" pitchFamily="34" charset="0"/>
              </a:rPr>
              <a:t>aer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liber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spectacole,festivaluri</a:t>
            </a:r>
            <a:r>
              <a:rPr lang="en-US" dirty="0" smtClean="0">
                <a:latin typeface="Arial Black" pitchFamily="34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    </a:t>
            </a:r>
            <a:r>
              <a:rPr lang="en-US" dirty="0" err="1" smtClean="0">
                <a:latin typeface="Arial Black" pitchFamily="34" charset="0"/>
              </a:rPr>
              <a:t>sarbatori,targuri,etc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posibilitati</a:t>
            </a:r>
            <a:r>
              <a:rPr lang="en-US" dirty="0" smtClean="0">
                <a:latin typeface="Arial Black" pitchFamily="34" charset="0"/>
              </a:rPr>
              <a:t> de </a:t>
            </a:r>
            <a:r>
              <a:rPr lang="en-US" dirty="0" err="1" smtClean="0">
                <a:latin typeface="Arial Black" pitchFamily="34" charset="0"/>
              </a:rPr>
              <a:t>practicare</a:t>
            </a:r>
            <a:r>
              <a:rPr lang="en-US" dirty="0" smtClean="0">
                <a:latin typeface="Arial Black" pitchFamily="34" charset="0"/>
              </a:rPr>
              <a:t> a </a:t>
            </a:r>
            <a:r>
              <a:rPr lang="en-US" dirty="0" err="1" smtClean="0">
                <a:latin typeface="Arial Black" pitchFamily="34" charset="0"/>
              </a:rPr>
              <a:t>unor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sporturi</a:t>
            </a:r>
            <a:r>
              <a:rPr lang="en-US" dirty="0" smtClean="0">
                <a:latin typeface="Arial Black" pitchFamily="34" charset="0"/>
              </a:rPr>
              <a:t> in </a:t>
            </a:r>
            <a:r>
              <a:rPr lang="en-US" dirty="0" err="1" smtClean="0">
                <a:latin typeface="Arial Black" pitchFamily="34" charset="0"/>
              </a:rPr>
              <a:t>parcuri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gradini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pe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apa</a:t>
            </a:r>
            <a:r>
              <a:rPr lang="en-US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spatii</a:t>
            </a:r>
            <a:r>
              <a:rPr lang="en-US" dirty="0" smtClean="0">
                <a:latin typeface="Arial Black" pitchFamily="34" charset="0"/>
              </a:rPr>
              <a:t> de </a:t>
            </a:r>
            <a:r>
              <a:rPr lang="en-US" dirty="0" err="1" smtClean="0">
                <a:latin typeface="Arial Black" pitchFamily="34" charset="0"/>
              </a:rPr>
              <a:t>joaca</a:t>
            </a:r>
            <a:r>
              <a:rPr lang="en-US" dirty="0" smtClean="0">
                <a:latin typeface="Arial Black" pitchFamily="34" charset="0"/>
              </a:rPr>
              <a:t>/zone </a:t>
            </a:r>
            <a:r>
              <a:rPr lang="en-US" dirty="0" err="1" smtClean="0">
                <a:latin typeface="Arial Black" pitchFamily="34" charset="0"/>
              </a:rPr>
              <a:t>destinate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activitatilor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pentru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copii</a:t>
            </a:r>
            <a:r>
              <a:rPr lang="en-US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seri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estivale:dans,concerte</a:t>
            </a:r>
            <a:r>
              <a:rPr lang="en-US" dirty="0" smtClean="0">
                <a:latin typeface="Arial Black" pitchFamily="34" charset="0"/>
              </a:rPr>
              <a:t> etc;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-</a:t>
            </a:r>
            <a:r>
              <a:rPr lang="en-US" dirty="0" err="1" smtClean="0">
                <a:latin typeface="Arial Black" pitchFamily="34" charset="0"/>
              </a:rPr>
              <a:t>terase,discoteci</a:t>
            </a:r>
            <a:r>
              <a:rPr lang="en-US" dirty="0" smtClean="0">
                <a:latin typeface="Arial Black" pitchFamily="34" charset="0"/>
              </a:rPr>
              <a:t> in </a:t>
            </a:r>
            <a:r>
              <a:rPr lang="en-US" dirty="0" err="1" smtClean="0">
                <a:latin typeface="Arial Black" pitchFamily="34" charset="0"/>
              </a:rPr>
              <a:t>aer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liber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stranduri</a:t>
            </a:r>
            <a:r>
              <a:rPr lang="en-US" dirty="0" smtClean="0">
                <a:latin typeface="Arial Black" pitchFamily="34" charset="0"/>
              </a:rPr>
              <a:t>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2590800"/>
          </a:xfrm>
          <a:prstGeom prst="rect">
            <a:avLst/>
          </a:prstGeom>
          <a:noFill/>
        </p:spPr>
      </p:pic>
      <p:pic>
        <p:nvPicPr>
          <p:cNvPr id="2051" name="Picture 3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"/>
            <a:ext cx="2909889" cy="2590799"/>
          </a:xfrm>
          <a:prstGeom prst="rect">
            <a:avLst/>
          </a:prstGeom>
          <a:noFill/>
        </p:spPr>
      </p:pic>
      <p:pic>
        <p:nvPicPr>
          <p:cNvPr id="2052" name="Picture 4" descr="C:\Users\User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352800" cy="2590800"/>
          </a:xfrm>
          <a:prstGeom prst="rect">
            <a:avLst/>
          </a:prstGeom>
          <a:noFill/>
        </p:spPr>
      </p:pic>
      <p:pic>
        <p:nvPicPr>
          <p:cNvPr id="2053" name="Picture 5" descr="C:\Users\User\Desktop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0"/>
            <a:ext cx="4114800" cy="4267200"/>
          </a:xfrm>
          <a:prstGeom prst="rect">
            <a:avLst/>
          </a:prstGeom>
          <a:noFill/>
        </p:spPr>
      </p:pic>
      <p:pic>
        <p:nvPicPr>
          <p:cNvPr id="2054" name="Picture 6" descr="C:\Users\User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590800"/>
            <a:ext cx="50292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2.INFORMATII PRIVIND POSIBILITATILE DE PETRECERE</a:t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 A TIMPULUI LIBER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36720"/>
          </a:xfrm>
        </p:spPr>
        <p:txBody>
          <a:bodyPr>
            <a:normAutofit/>
          </a:bodyPr>
          <a:lstStyle/>
          <a:p>
            <a:r>
              <a:rPr lang="en-US" sz="2000" i="1" u="sng" dirty="0" smtClean="0">
                <a:latin typeface="Arial Black" pitchFamily="34" charset="0"/>
              </a:rPr>
              <a:t>Shopping: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-magazine de </a:t>
            </a:r>
            <a:r>
              <a:rPr lang="en-US" sz="2000" dirty="0" err="1" smtClean="0">
                <a:latin typeface="Arial Black" pitchFamily="34" charset="0"/>
              </a:rPr>
              <a:t>lux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-centre </a:t>
            </a:r>
            <a:r>
              <a:rPr lang="en-US" sz="2000" dirty="0" err="1" smtClean="0">
                <a:latin typeface="Arial Black" pitchFamily="34" charset="0"/>
              </a:rPr>
              <a:t>comerciale</a:t>
            </a:r>
            <a:r>
              <a:rPr lang="en-US" sz="2000" dirty="0" smtClean="0">
                <a:latin typeface="Arial Black" pitchFamily="34" charset="0"/>
              </a:rPr>
              <a:t>/mall-</a:t>
            </a:r>
            <a:r>
              <a:rPr lang="en-US" sz="2000" dirty="0" err="1" smtClean="0">
                <a:latin typeface="Arial Black" pitchFamily="34" charset="0"/>
              </a:rPr>
              <a:t>uri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marile</a:t>
            </a:r>
            <a:r>
              <a:rPr lang="en-US" sz="2000" dirty="0" smtClean="0">
                <a:latin typeface="Arial Black" pitchFamily="34" charset="0"/>
              </a:rPr>
              <a:t> magazine;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-magazine </a:t>
            </a:r>
            <a:r>
              <a:rPr lang="en-US" sz="2000" dirty="0" err="1" smtClean="0">
                <a:latin typeface="Arial Black" pitchFamily="34" charset="0"/>
              </a:rPr>
              <a:t>specializate</a:t>
            </a:r>
            <a:r>
              <a:rPr lang="en-US" sz="2000" dirty="0" smtClean="0">
                <a:latin typeface="Arial Black" pitchFamily="34" charset="0"/>
              </a:rPr>
              <a:t> : </a:t>
            </a:r>
            <a:r>
              <a:rPr lang="en-US" sz="2000" dirty="0" err="1" smtClean="0">
                <a:latin typeface="Arial Black" pitchFamily="34" charset="0"/>
              </a:rPr>
              <a:t>parfumuri,cosmetice,incaltaminte,suveniruri,etc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-magazine de </a:t>
            </a:r>
            <a:r>
              <a:rPr lang="en-US" sz="2000" dirty="0" err="1" smtClean="0">
                <a:latin typeface="Arial Black" pitchFamily="34" charset="0"/>
              </a:rPr>
              <a:t>unde</a:t>
            </a:r>
            <a:r>
              <a:rPr lang="en-US" sz="2000" dirty="0" smtClean="0">
                <a:latin typeface="Arial Black" pitchFamily="34" charset="0"/>
              </a:rPr>
              <a:t> se pot </a:t>
            </a:r>
            <a:r>
              <a:rPr lang="en-US" sz="2000" dirty="0" err="1" smtClean="0">
                <a:latin typeface="Arial Black" pitchFamily="34" charset="0"/>
              </a:rPr>
              <a:t>cumpara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obiecte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stricta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necesitate</a:t>
            </a:r>
            <a:r>
              <a:rPr lang="en-US" sz="2000" dirty="0" smtClean="0">
                <a:latin typeface="Arial Black" pitchFamily="34" charset="0"/>
              </a:rPr>
              <a:t>: </a:t>
            </a:r>
            <a:r>
              <a:rPr lang="en-US" sz="2000" dirty="0" err="1" smtClean="0">
                <a:latin typeface="Arial Black" pitchFamily="34" charset="0"/>
              </a:rPr>
              <a:t>obiecte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destinate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igienei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personale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    (</a:t>
            </a:r>
            <a:r>
              <a:rPr lang="en-US" sz="2000" dirty="0" err="1" smtClean="0">
                <a:latin typeface="Arial Black" pitchFamily="34" charset="0"/>
              </a:rPr>
              <a:t>periuta,pasta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dinti,sampon,etc</a:t>
            </a:r>
            <a:r>
              <a:rPr lang="en-US" sz="2000" dirty="0" smtClean="0">
                <a:latin typeface="Arial Black" pitchFamily="34" charset="0"/>
              </a:rPr>
              <a:t>),</a:t>
            </a:r>
            <a:r>
              <a:rPr lang="en-US" sz="2000" dirty="0" err="1" smtClean="0">
                <a:latin typeface="Arial Black" pitchFamily="34" charset="0"/>
              </a:rPr>
              <a:t>dresuri,etc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suveniruri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ce</a:t>
            </a:r>
            <a:r>
              <a:rPr lang="en-US" sz="2000" dirty="0" smtClean="0">
                <a:latin typeface="Arial Black" pitchFamily="34" charset="0"/>
              </a:rPr>
              <a:t> pot </a:t>
            </a:r>
            <a:r>
              <a:rPr lang="en-US" sz="2000" dirty="0" err="1" smtClean="0">
                <a:latin typeface="Arial Black" pitchFamily="34" charset="0"/>
              </a:rPr>
              <a:t>fi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cumparate</a:t>
            </a:r>
            <a:r>
              <a:rPr lang="en-US" sz="2000" dirty="0" smtClean="0">
                <a:latin typeface="Arial Black" pitchFamily="34" charset="0"/>
              </a:rPr>
              <a:t> (</a:t>
            </a:r>
            <a:r>
              <a:rPr lang="en-US" sz="2000" dirty="0" err="1" smtClean="0">
                <a:latin typeface="Arial Black" pitchFamily="34" charset="0"/>
              </a:rPr>
              <a:t>reprezentative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pentru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tara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en-US" sz="2000" dirty="0" err="1" smtClean="0">
                <a:latin typeface="Arial Black" pitchFamily="34" charset="0"/>
              </a:rPr>
              <a:t>zona</a:t>
            </a:r>
            <a:r>
              <a:rPr lang="en-US" sz="2000" dirty="0" smtClean="0">
                <a:latin typeface="Arial Black" pitchFamily="34" charset="0"/>
              </a:rPr>
              <a:t>).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354388" cy="2795588"/>
          </a:xfrm>
          <a:prstGeom prst="rect">
            <a:avLst/>
          </a:prstGeom>
          <a:noFill/>
        </p:spPr>
      </p:pic>
      <p:pic>
        <p:nvPicPr>
          <p:cNvPr id="1028" name="Picture 4" descr="C:\Users\User\Desktop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0"/>
            <a:ext cx="3048000" cy="2743200"/>
          </a:xfrm>
          <a:prstGeom prst="rect">
            <a:avLst/>
          </a:prstGeom>
          <a:noFill/>
        </p:spPr>
      </p:pic>
      <p:pic>
        <p:nvPicPr>
          <p:cNvPr id="1031" name="Picture 7" descr="C:\Users\User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</p:spPr>
      </p:pic>
      <p:pic>
        <p:nvPicPr>
          <p:cNvPr id="1032" name="Picture 8" descr="C:\Users\User\Desktop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3048000" cy="4038600"/>
          </a:xfrm>
          <a:prstGeom prst="rect">
            <a:avLst/>
          </a:prstGeom>
          <a:noFill/>
        </p:spPr>
      </p:pic>
      <p:pic>
        <p:nvPicPr>
          <p:cNvPr id="1033" name="Picture 9" descr="C:\Users\User\Desktop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3124199" cy="4114800"/>
          </a:xfrm>
          <a:prstGeom prst="rect">
            <a:avLst/>
          </a:prstGeom>
          <a:noFill/>
        </p:spPr>
      </p:pic>
      <p:pic>
        <p:nvPicPr>
          <p:cNvPr id="1034" name="Picture 10" descr="C:\Users\User\Desktop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19400"/>
            <a:ext cx="3276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sz="5400" dirty="0" smtClean="0">
                <a:latin typeface="Arial Black" pitchFamily="34" charset="0"/>
              </a:rPr>
              <a:t/>
            </a:r>
            <a:br>
              <a:rPr lang="en-US" sz="5400" dirty="0" smtClean="0"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o-RO" sz="2800" dirty="0" smtClean="0">
                <a:latin typeface="Franklin Gothic Medium" pitchFamily="34" charset="0"/>
              </a:rPr>
              <a:t>                           </a:t>
            </a:r>
            <a:r>
              <a:rPr lang="ro-RO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Algerian" pitchFamily="82" charset="0"/>
              </a:rPr>
              <a:t>Tipul</a:t>
            </a:r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Algerian" pitchFamily="82" charset="0"/>
              </a:rPr>
              <a:t>lec</a:t>
            </a:r>
            <a:r>
              <a:rPr lang="ro-RO" sz="2800" dirty="0" err="1" smtClean="0">
                <a:solidFill>
                  <a:srgbClr val="00B0F0"/>
                </a:solidFill>
                <a:latin typeface="Algerian" pitchFamily="82" charset="0"/>
              </a:rPr>
              <a:t>Ţiei</a:t>
            </a:r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: </a:t>
            </a:r>
            <a:endParaRPr lang="ro-RO" sz="28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ro-RO" sz="2800" dirty="0" smtClean="0">
                <a:solidFill>
                  <a:srgbClr val="00B0F0"/>
                </a:solidFill>
                <a:latin typeface="Franklin Gothic Medium" pitchFamily="34" charset="0"/>
              </a:rPr>
              <a:t>  </a:t>
            </a:r>
          </a:p>
          <a:p>
            <a:pPr>
              <a:buNone/>
            </a:pPr>
            <a:r>
              <a:rPr lang="en-US" sz="2800" dirty="0" err="1" smtClean="0">
                <a:latin typeface="Franklin Gothic Medium" pitchFamily="34" charset="0"/>
              </a:rPr>
              <a:t>Lec</a:t>
            </a:r>
            <a:r>
              <a:rPr lang="ro-RO" sz="2800" dirty="0" smtClean="0">
                <a:latin typeface="Franklin Gothic Medium" pitchFamily="34" charset="0"/>
              </a:rPr>
              <a:t>ţie de comunicare şi însuşire de noi cunoştinţe</a:t>
            </a:r>
            <a:endParaRPr lang="en-US" sz="2800" dirty="0" smtClean="0">
              <a:latin typeface="Franklin Gothic Medium" pitchFamily="34" charset="0"/>
            </a:endParaRPr>
          </a:p>
          <a:p>
            <a:endParaRPr lang="ro-RO" sz="2800" dirty="0" smtClean="0">
              <a:solidFill>
                <a:srgbClr val="00B0F0"/>
              </a:solidFill>
              <a:latin typeface="Franklin Gothic Medium" pitchFamily="34" charset="0"/>
            </a:endParaRPr>
          </a:p>
          <a:p>
            <a:endParaRPr lang="ro-RO" sz="2800" dirty="0" smtClean="0">
              <a:solidFill>
                <a:srgbClr val="00B0F0"/>
              </a:solidFill>
              <a:latin typeface="Franklin Gothic Medium" pitchFamily="34" charset="0"/>
            </a:endParaRPr>
          </a:p>
          <a:p>
            <a:endParaRPr lang="ro-RO" sz="2800" dirty="0" smtClean="0">
              <a:solidFill>
                <a:srgbClr val="00B0F0"/>
              </a:solidFill>
              <a:latin typeface="Franklin Gothic Medium" pitchFamily="34" charset="0"/>
            </a:endParaRPr>
          </a:p>
          <a:p>
            <a:endParaRPr lang="ro-RO" sz="2800" dirty="0" smtClean="0">
              <a:solidFill>
                <a:srgbClr val="00B0F0"/>
              </a:solidFill>
              <a:latin typeface="Franklin Gothic Medium" pitchFamily="34" charset="0"/>
            </a:endParaRPr>
          </a:p>
          <a:p>
            <a:pPr>
              <a:buNone/>
            </a:pPr>
            <a:r>
              <a:rPr lang="ro-RO" sz="2800" dirty="0" smtClean="0">
                <a:solidFill>
                  <a:srgbClr val="00B0F0"/>
                </a:solidFill>
                <a:latin typeface="Franklin Gothic Medium" pitchFamily="34" charset="0"/>
              </a:rPr>
              <a:t>  </a:t>
            </a:r>
            <a:r>
              <a:rPr lang="ro-RO" sz="2800" dirty="0" smtClean="0">
                <a:latin typeface="Franklin Gothic Medium" pitchFamily="34" charset="0"/>
              </a:rPr>
              <a:t>Clasa </a:t>
            </a:r>
            <a:r>
              <a:rPr lang="en-US" sz="2800" dirty="0" smtClean="0">
                <a:latin typeface="Franklin Gothic Medium" pitchFamily="34" charset="0"/>
              </a:rPr>
              <a:t>: a </a:t>
            </a:r>
            <a:r>
              <a:rPr lang="ro-RO" sz="2800" dirty="0" smtClean="0">
                <a:latin typeface="Franklin Gothic Medium" pitchFamily="34" charset="0"/>
              </a:rPr>
              <a:t>I</a:t>
            </a:r>
            <a:r>
              <a:rPr lang="en-US" sz="2800" dirty="0" smtClean="0">
                <a:latin typeface="Franklin Gothic Medium" pitchFamily="34" charset="0"/>
              </a:rPr>
              <a:t>X-a  </a:t>
            </a:r>
            <a:endParaRPr lang="ro-RO" sz="2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o-RO" sz="2800" dirty="0" smtClean="0">
                <a:latin typeface="Franklin Gothic Medium" pitchFamily="34" charset="0"/>
              </a:rPr>
              <a:t>M3 – Servicii hoteliere</a:t>
            </a:r>
            <a:r>
              <a:rPr lang="en-US" sz="2800" dirty="0" smtClean="0">
                <a:latin typeface="Franklin Gothic Medium" pitchFamily="34" charset="0"/>
              </a:rPr>
              <a:t>          </a:t>
            </a:r>
            <a:r>
              <a:rPr lang="ro-RO" sz="2800" dirty="0" smtClean="0">
                <a:latin typeface="Franklin Gothic Medium" pitchFamily="34" charset="0"/>
              </a:rPr>
              <a:t>                 </a:t>
            </a:r>
            <a:endParaRPr lang="ro-RO" sz="2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Franklin Gothic Medium" pitchFamily="34" charset="0"/>
              </a:rPr>
              <a:t>Prof. </a:t>
            </a:r>
            <a:r>
              <a:rPr lang="ro-RO" sz="2800" dirty="0" err="1" smtClean="0">
                <a:latin typeface="Franklin Gothic Medium" pitchFamily="34" charset="0"/>
              </a:rPr>
              <a:t>Bontă-Broșteanu</a:t>
            </a:r>
            <a:r>
              <a:rPr lang="ro-RO" sz="2800" dirty="0" smtClean="0">
                <a:latin typeface="Franklin Gothic Medium" pitchFamily="34" charset="0"/>
              </a:rPr>
              <a:t> </a:t>
            </a:r>
            <a:r>
              <a:rPr lang="ro-RO" sz="2800" dirty="0" err="1" smtClean="0">
                <a:latin typeface="Franklin Gothic Medium" pitchFamily="34" charset="0"/>
              </a:rPr>
              <a:t>Iuliana-Crinuța</a:t>
            </a:r>
            <a:r>
              <a:rPr lang="ro-RO" sz="2800" dirty="0" smtClean="0">
                <a:latin typeface="Franklin Gothic Medium" pitchFamily="34" charset="0"/>
              </a:rPr>
              <a:t>                    						</a:t>
            </a:r>
          </a:p>
          <a:p>
            <a:pPr>
              <a:buNone/>
            </a:pPr>
            <a:r>
              <a:rPr lang="ro-RO" sz="2800" dirty="0" smtClean="0">
                <a:latin typeface="Franklin Gothic Medium" pitchFamily="34" charset="0"/>
              </a:rPr>
              <a:t>                                                          </a:t>
            </a:r>
            <a:endParaRPr lang="en-US" sz="2800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2.INFORMATII PRIVIND POSIBILITATILE DE PETRECERE</a:t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 A TIMPULUI LIBER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u="sng" dirty="0" err="1" smtClean="0">
                <a:latin typeface="Arial Black" pitchFamily="34" charset="0"/>
              </a:rPr>
              <a:t>Tururi</a:t>
            </a:r>
            <a:r>
              <a:rPr lang="en-US" sz="2400" i="1" u="sng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-in </a:t>
            </a:r>
            <a:r>
              <a:rPr lang="en-US" sz="2400" dirty="0" err="1" smtClean="0">
                <a:latin typeface="Arial Black" pitchFamily="34" charset="0"/>
              </a:rPr>
              <a:t>oras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ce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poti</a:t>
            </a:r>
            <a:r>
              <a:rPr lang="en-US" sz="2400" dirty="0" smtClean="0">
                <a:latin typeface="Arial Black" pitchFamily="34" charset="0"/>
              </a:rPr>
              <a:t> face in </a:t>
            </a:r>
            <a:r>
              <a:rPr lang="en-US" sz="2400" dirty="0" err="1" smtClean="0">
                <a:latin typeface="Arial Black" pitchFamily="34" charset="0"/>
              </a:rPr>
              <a:t>jumatate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zi</a:t>
            </a:r>
            <a:r>
              <a:rPr lang="en-US" sz="2400" dirty="0" smtClean="0">
                <a:latin typeface="Arial Black" pitchFamily="34" charset="0"/>
              </a:rPr>
              <a:t>, o </a:t>
            </a:r>
            <a:r>
              <a:rPr lang="en-US" sz="2400" dirty="0" err="1" smtClean="0">
                <a:latin typeface="Arial Black" pitchFamily="34" charset="0"/>
              </a:rPr>
              <a:t>zi</a:t>
            </a:r>
            <a:r>
              <a:rPr lang="en-US" sz="2400" dirty="0" smtClean="0">
                <a:latin typeface="Arial Black" pitchFamily="34" charset="0"/>
              </a:rPr>
              <a:t> , </a:t>
            </a:r>
            <a:r>
              <a:rPr lang="en-US" sz="2400" dirty="0" err="1" smtClean="0">
                <a:latin typeface="Arial Black" pitchFamily="34" charset="0"/>
              </a:rPr>
              <a:t>doua</a:t>
            </a:r>
            <a:r>
              <a:rPr lang="en-US" sz="2400" dirty="0" smtClean="0">
                <a:latin typeface="Arial Black" pitchFamily="34" charset="0"/>
              </a:rPr>
              <a:t>, etc(in </a:t>
            </a:r>
            <a:r>
              <a:rPr lang="en-US" sz="2400" dirty="0" err="1" smtClean="0">
                <a:latin typeface="Arial Black" pitchFamily="34" charset="0"/>
              </a:rPr>
              <a:t>functie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marimea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zonei</a:t>
            </a:r>
            <a:r>
              <a:rPr lang="en-US" sz="2400" dirty="0" smtClean="0">
                <a:latin typeface="Arial Black" pitchFamily="34" charset="0"/>
              </a:rPr>
              <a:t>);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tururi</a:t>
            </a:r>
            <a:r>
              <a:rPr lang="en-US" sz="2400" dirty="0" smtClean="0">
                <a:latin typeface="Arial Black" pitchFamily="34" charset="0"/>
              </a:rPr>
              <a:t> : </a:t>
            </a:r>
            <a:r>
              <a:rPr lang="en-US" sz="2400" dirty="0" err="1" smtClean="0">
                <a:latin typeface="Arial Black" pitchFamily="34" charset="0"/>
              </a:rPr>
              <a:t>pietonale</a:t>
            </a:r>
            <a:r>
              <a:rPr lang="en-US" sz="2400" dirty="0" smtClean="0">
                <a:latin typeface="Arial Black" pitchFamily="34" charset="0"/>
              </a:rPr>
              <a:t> , cu </a:t>
            </a:r>
            <a:r>
              <a:rPr lang="en-US" sz="2400" dirty="0" err="1" smtClean="0">
                <a:latin typeface="Arial Black" pitchFamily="34" charset="0"/>
              </a:rPr>
              <a:t>bicicleta</a:t>
            </a:r>
            <a:r>
              <a:rPr lang="en-US" sz="2400" dirty="0" smtClean="0">
                <a:latin typeface="Arial Black" pitchFamily="34" charset="0"/>
              </a:rPr>
              <a:t>, de </a:t>
            </a:r>
            <a:r>
              <a:rPr lang="en-US" sz="2400" dirty="0" err="1" smtClean="0">
                <a:latin typeface="Arial Black" pitchFamily="34" charset="0"/>
              </a:rPr>
              <a:t>noapte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activitati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sau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tururi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destinate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diferitelor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segmente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turisti</a:t>
            </a:r>
            <a:r>
              <a:rPr lang="en-US" sz="2400" dirty="0" smtClean="0">
                <a:latin typeface="Arial Black" pitchFamily="34" charset="0"/>
              </a:rPr>
              <a:t>, de </a:t>
            </a:r>
            <a:r>
              <a:rPr lang="en-US" sz="2400" dirty="0" err="1" smtClean="0">
                <a:latin typeface="Arial Black" pitchFamily="34" charset="0"/>
              </a:rPr>
              <a:t>exemplu</a:t>
            </a: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2400" dirty="0" err="1" smtClean="0">
                <a:latin typeface="Arial Black" pitchFamily="34" charset="0"/>
              </a:rPr>
              <a:t>familiilor</a:t>
            </a:r>
            <a:r>
              <a:rPr lang="en-US" sz="2400" dirty="0" smtClean="0">
                <a:latin typeface="Arial Black" pitchFamily="34" charset="0"/>
              </a:rPr>
              <a:t> cu </a:t>
            </a:r>
            <a:r>
              <a:rPr lang="en-US" sz="2400" dirty="0" err="1" smtClean="0">
                <a:latin typeface="Arial Black" pitchFamily="34" charset="0"/>
              </a:rPr>
              <a:t>copii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amatorilor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arta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amatorilor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gastronomie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degustari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vinuri</a:t>
            </a:r>
            <a:r>
              <a:rPr lang="en-US" sz="2400" dirty="0" smtClean="0">
                <a:latin typeface="Arial Black" pitchFamily="34" charset="0"/>
              </a:rPr>
              <a:t>, etc.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-in </a:t>
            </a:r>
            <a:r>
              <a:rPr lang="en-US" sz="2400" dirty="0" err="1" smtClean="0">
                <a:latin typeface="Arial Black" pitchFamily="34" charset="0"/>
              </a:rPr>
              <a:t>imprejurimi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excursii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drumetii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MODALITATI  DE OFERIRE  A ACESTOR INFORMATII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u="sng" dirty="0" err="1" smtClean="0">
                <a:latin typeface="Arial Black" pitchFamily="34" charset="0"/>
              </a:rPr>
              <a:t>Informatiile</a:t>
            </a:r>
            <a:r>
              <a:rPr lang="en-US" sz="2400" i="1" u="sng" dirty="0" smtClean="0">
                <a:latin typeface="Arial Black" pitchFamily="34" charset="0"/>
              </a:rPr>
              <a:t> pot </a:t>
            </a:r>
            <a:r>
              <a:rPr lang="en-US" sz="2400" i="1" u="sng" dirty="0" err="1" smtClean="0">
                <a:latin typeface="Arial Black" pitchFamily="34" charset="0"/>
              </a:rPr>
              <a:t>fi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oferite</a:t>
            </a:r>
            <a:r>
              <a:rPr lang="en-US" sz="2400" i="1" u="sng" dirty="0" smtClean="0">
                <a:latin typeface="Arial Black" pitchFamily="34" charset="0"/>
              </a:rPr>
              <a:t>: 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-verbal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-in </a:t>
            </a:r>
            <a:r>
              <a:rPr lang="en-US" sz="2400" dirty="0" err="1" smtClean="0">
                <a:latin typeface="Arial Black" pitchFamily="34" charset="0"/>
              </a:rPr>
              <a:t>scris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Arial Black" pitchFamily="34" charset="0"/>
              </a:rPr>
              <a:t>Pentru</a:t>
            </a:r>
            <a:r>
              <a:rPr lang="en-US" sz="2400" dirty="0" smtClean="0">
                <a:latin typeface="Arial Black" pitchFamily="34" charset="0"/>
              </a:rPr>
              <a:t> a </a:t>
            </a:r>
            <a:r>
              <a:rPr lang="en-US" sz="2400" dirty="0" err="1" smtClean="0">
                <a:latin typeface="Arial Black" pitchFamily="34" charset="0"/>
              </a:rPr>
              <a:t>completa</a:t>
            </a: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2400" dirty="0" err="1" smtClean="0">
                <a:latin typeface="Arial Black" pitchFamily="34" charset="0"/>
              </a:rPr>
              <a:t>informatiile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verbale</a:t>
            </a:r>
            <a:r>
              <a:rPr lang="en-US" sz="2400" dirty="0" smtClean="0">
                <a:latin typeface="Arial Black" pitchFamily="34" charset="0"/>
              </a:rPr>
              <a:t> se pot </a:t>
            </a:r>
            <a:r>
              <a:rPr lang="en-US" sz="2400" dirty="0" err="1" smtClean="0">
                <a:latin typeface="Arial Black" pitchFamily="34" charset="0"/>
              </a:rPr>
              <a:t>oferi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materiale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scrise</a:t>
            </a:r>
            <a:r>
              <a:rPr lang="en-US" sz="2400" dirty="0" smtClean="0">
                <a:latin typeface="Arial Black" pitchFamily="34" charset="0"/>
              </a:rPr>
              <a:t> ,</a:t>
            </a:r>
            <a:r>
              <a:rPr lang="en-US" sz="2400" dirty="0" err="1" smtClean="0">
                <a:latin typeface="Arial Black" pitchFamily="34" charset="0"/>
              </a:rPr>
              <a:t>harti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sau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schite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realizate</a:t>
            </a:r>
            <a:r>
              <a:rPr lang="en-US" sz="2400" dirty="0" smtClean="0">
                <a:latin typeface="Arial Black" pitchFamily="34" charset="0"/>
              </a:rPr>
              <a:t> de concierge/</a:t>
            </a:r>
            <a:r>
              <a:rPr lang="en-US" sz="2400" dirty="0" err="1" smtClean="0">
                <a:latin typeface="Arial Black" pitchFamily="34" charset="0"/>
              </a:rPr>
              <a:t>receptioner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pliante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publicatii,cateva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informatii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prezentate</a:t>
            </a:r>
            <a:r>
              <a:rPr lang="en-US" sz="2400" dirty="0" smtClean="0">
                <a:latin typeface="Arial Black" pitchFamily="34" charset="0"/>
              </a:rPr>
              <a:t> in </a:t>
            </a:r>
            <a:r>
              <a:rPr lang="en-US" sz="2400" dirty="0" err="1" smtClean="0">
                <a:latin typeface="Arial Black" pitchFamily="34" charset="0"/>
              </a:rPr>
              <a:t>scris</a:t>
            </a:r>
            <a:r>
              <a:rPr lang="en-US" sz="2400" dirty="0" smtClean="0">
                <a:latin typeface="Arial Black" pitchFamily="34" charset="0"/>
              </a:rPr>
              <a:t> (eventual </a:t>
            </a:r>
            <a:r>
              <a:rPr lang="en-US" sz="2400" dirty="0" err="1" smtClean="0">
                <a:latin typeface="Arial Black" pitchFamily="34" charset="0"/>
              </a:rPr>
              <a:t>tiparite</a:t>
            </a:r>
            <a:r>
              <a:rPr lang="en-US" sz="2400" dirty="0" smtClean="0">
                <a:latin typeface="Arial Black" pitchFamily="34" charset="0"/>
              </a:rPr>
              <a:t>).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MODALITATI DE OFERIRE  A ACESTOR INFORMATII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08120"/>
          </a:xfrm>
        </p:spPr>
        <p:txBody>
          <a:bodyPr/>
          <a:lstStyle/>
          <a:p>
            <a:pPr marL="274320" lvl="4" indent="-274320">
              <a:buClr>
                <a:schemeClr val="accent3"/>
              </a:buClr>
              <a:buSzPct val="95000"/>
            </a:pPr>
            <a:r>
              <a:rPr lang="en-US" sz="2400" dirty="0" err="1" smtClean="0">
                <a:latin typeface="Arial Black" pitchFamily="34" charset="0"/>
              </a:rPr>
              <a:t>Principalele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surse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informare</a:t>
            </a:r>
            <a:r>
              <a:rPr lang="en-US" sz="2400" dirty="0" smtClean="0">
                <a:latin typeface="Arial Black" pitchFamily="34" charset="0"/>
              </a:rPr>
              <a:t> a </a:t>
            </a:r>
            <a:r>
              <a:rPr lang="en-US" sz="2400" dirty="0" err="1" smtClean="0">
                <a:latin typeface="Arial Black" pitchFamily="34" charset="0"/>
              </a:rPr>
              <a:t>lucratorilor</a:t>
            </a:r>
            <a:r>
              <a:rPr lang="en-US" sz="2400" dirty="0" smtClean="0">
                <a:latin typeface="Arial Black" pitchFamily="34" charset="0"/>
              </a:rPr>
              <a:t> concierge/</a:t>
            </a:r>
            <a:r>
              <a:rPr lang="en-US" sz="2400" dirty="0" err="1" smtClean="0">
                <a:latin typeface="Arial Black" pitchFamily="34" charset="0"/>
              </a:rPr>
              <a:t>receptionerilor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folosite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pentru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oferirea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acestor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informatii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sunt</a:t>
            </a:r>
            <a:r>
              <a:rPr lang="en-US" sz="2400" dirty="0" smtClean="0">
                <a:latin typeface="Arial Black" pitchFamily="34" charset="0"/>
              </a:rPr>
              <a:t>:</a:t>
            </a:r>
          </a:p>
          <a:p>
            <a:pPr marL="274320" lvl="4" indent="-274320">
              <a:buClr>
                <a:schemeClr val="accent3"/>
              </a:buClr>
              <a:buSzPct val="95000"/>
            </a:pPr>
            <a:endParaRPr lang="en-US" sz="2400" dirty="0" smtClean="0">
              <a:latin typeface="Arial Black" pitchFamily="34" charset="0"/>
            </a:endParaRPr>
          </a:p>
          <a:p>
            <a:pPr marL="274320" lvl="4" indent="-274320">
              <a:buClr>
                <a:schemeClr val="accent3"/>
              </a:buClr>
              <a:buSzPct val="95000"/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materiale</a:t>
            </a:r>
            <a:r>
              <a:rPr lang="en-US" sz="2400" dirty="0" smtClean="0">
                <a:latin typeface="Arial Black" pitchFamily="34" charset="0"/>
              </a:rPr>
              <a:t> informative </a:t>
            </a:r>
            <a:r>
              <a:rPr lang="en-US" sz="2400" dirty="0" err="1" smtClean="0">
                <a:latin typeface="Arial Black" pitchFamily="34" charset="0"/>
              </a:rPr>
              <a:t>intocmite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catre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lucratorii</a:t>
            </a:r>
            <a:r>
              <a:rPr lang="en-US" sz="2400" dirty="0" smtClean="0">
                <a:latin typeface="Arial Black" pitchFamily="34" charset="0"/>
              </a:rPr>
              <a:t> concierge/</a:t>
            </a:r>
            <a:r>
              <a:rPr lang="en-US" sz="2400" dirty="0" err="1" smtClean="0">
                <a:latin typeface="Arial Black" pitchFamily="34" charset="0"/>
              </a:rPr>
              <a:t>receptioneri</a:t>
            </a:r>
            <a:endParaRPr lang="en-US" sz="2400" dirty="0" smtClean="0">
              <a:latin typeface="Arial Black" pitchFamily="34" charset="0"/>
            </a:endParaRPr>
          </a:p>
          <a:p>
            <a:pPr marL="274320" lvl="4" indent="-274320">
              <a:buClr>
                <a:schemeClr val="accent3"/>
              </a:buClr>
              <a:buSzPct val="95000"/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modalitati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acces</a:t>
            </a:r>
            <a:endParaRPr lang="en-US" sz="2400" dirty="0" smtClean="0">
              <a:latin typeface="Arial Black" pitchFamily="34" charset="0"/>
            </a:endParaRPr>
          </a:p>
          <a:p>
            <a:pPr marL="274320" lvl="4" indent="-274320">
              <a:buClr>
                <a:schemeClr val="accent3"/>
              </a:buClr>
              <a:buSzPct val="95000"/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materiale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tiparite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ghiduri,publicatii,oferte,atlase,etc</a:t>
            </a:r>
            <a:r>
              <a:rPr lang="en-US" sz="2400" dirty="0" smtClean="0">
                <a:latin typeface="Arial Black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895600"/>
          </a:xfrm>
          <a:prstGeom prst="rect">
            <a:avLst/>
          </a:prstGeom>
          <a:noFill/>
        </p:spPr>
      </p:pic>
      <p:pic>
        <p:nvPicPr>
          <p:cNvPr id="3075" name="Picture 3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3810000" cy="2971799"/>
          </a:xfrm>
          <a:prstGeom prst="rect">
            <a:avLst/>
          </a:prstGeom>
          <a:noFill/>
        </p:spPr>
      </p:pic>
      <p:pic>
        <p:nvPicPr>
          <p:cNvPr id="3076" name="Picture 4" descr="C:\Users\User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124200" cy="3886200"/>
          </a:xfrm>
          <a:prstGeom prst="rect">
            <a:avLst/>
          </a:prstGeom>
          <a:noFill/>
        </p:spPr>
      </p:pic>
      <p:pic>
        <p:nvPicPr>
          <p:cNvPr id="3077" name="Picture 5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71800"/>
            <a:ext cx="3048000" cy="3886200"/>
          </a:xfrm>
          <a:prstGeom prst="rect">
            <a:avLst/>
          </a:prstGeom>
          <a:noFill/>
        </p:spPr>
      </p:pic>
      <p:pic>
        <p:nvPicPr>
          <p:cNvPr id="3078" name="Picture 6" descr="C:\Users\User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048001"/>
            <a:ext cx="3352800" cy="3809999"/>
          </a:xfrm>
          <a:prstGeom prst="rect">
            <a:avLst/>
          </a:prstGeom>
          <a:noFill/>
        </p:spPr>
      </p:pic>
      <p:pic>
        <p:nvPicPr>
          <p:cNvPr id="3079" name="Picture 7" descr="C:\Users\User\Desktop\harta-judetul-ar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2286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Algerian" pitchFamily="82" charset="0"/>
              </a:rPr>
              <a:t>materiale</a:t>
            </a:r>
            <a:r>
              <a:rPr lang="en-US" sz="2400" dirty="0" smtClean="0">
                <a:latin typeface="Algerian" pitchFamily="82" charset="0"/>
              </a:rPr>
              <a:t> informative </a:t>
            </a:r>
            <a:r>
              <a:rPr lang="en-US" sz="2400" dirty="0" err="1" smtClean="0">
                <a:latin typeface="Algerian" pitchFamily="82" charset="0"/>
              </a:rPr>
              <a:t>intocmite</a:t>
            </a:r>
            <a:r>
              <a:rPr lang="en-US" sz="2400" dirty="0" smtClean="0">
                <a:latin typeface="Algerian" pitchFamily="82" charset="0"/>
              </a:rPr>
              <a:t> de </a:t>
            </a:r>
            <a:r>
              <a:rPr lang="en-US" sz="2400" dirty="0" err="1" smtClean="0">
                <a:latin typeface="Algerian" pitchFamily="82" charset="0"/>
              </a:rPr>
              <a:t>catre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lucratorii</a:t>
            </a:r>
            <a:r>
              <a:rPr lang="en-US" sz="2400" dirty="0" smtClean="0">
                <a:latin typeface="Algerian" pitchFamily="82" charset="0"/>
              </a:rPr>
              <a:t> concierge/</a:t>
            </a:r>
            <a:r>
              <a:rPr lang="en-US" sz="2400" dirty="0" err="1" smtClean="0">
                <a:latin typeface="Algerian" pitchFamily="82" charset="0"/>
              </a:rPr>
              <a:t>receptioneri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u="sng" dirty="0" err="1" smtClean="0">
                <a:latin typeface="Arial Black" pitchFamily="34" charset="0"/>
              </a:rPr>
              <a:t>Pentru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fiecare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obiectiv</a:t>
            </a:r>
            <a:r>
              <a:rPr lang="en-US" sz="2400" i="1" u="sng" dirty="0" smtClean="0">
                <a:latin typeface="Arial Black" pitchFamily="34" charset="0"/>
              </a:rPr>
              <a:t>, </a:t>
            </a:r>
            <a:r>
              <a:rPr lang="en-US" sz="2400" i="1" u="sng" dirty="0" err="1" smtClean="0">
                <a:latin typeface="Arial Black" pitchFamily="34" charset="0"/>
              </a:rPr>
              <a:t>prestator</a:t>
            </a:r>
            <a:r>
              <a:rPr lang="en-US" sz="2400" i="1" u="sng" dirty="0" smtClean="0">
                <a:latin typeface="Arial Black" pitchFamily="34" charset="0"/>
              </a:rPr>
              <a:t> de </a:t>
            </a:r>
            <a:r>
              <a:rPr lang="en-US" sz="2400" i="1" u="sng" dirty="0" err="1" smtClean="0">
                <a:latin typeface="Arial Black" pitchFamily="34" charset="0"/>
              </a:rPr>
              <a:t>servicii</a:t>
            </a:r>
            <a:r>
              <a:rPr lang="en-US" sz="2400" i="1" u="sng" dirty="0" smtClean="0">
                <a:latin typeface="Arial Black" pitchFamily="34" charset="0"/>
              </a:rPr>
              <a:t> se </a:t>
            </a:r>
            <a:r>
              <a:rPr lang="en-US" sz="2400" i="1" u="sng" dirty="0" err="1" smtClean="0">
                <a:latin typeface="Arial Black" pitchFamily="34" charset="0"/>
              </a:rPr>
              <a:t>vor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preciza</a:t>
            </a:r>
            <a:r>
              <a:rPr lang="en-US" sz="2400" i="1" u="sng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denumirea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tipul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obiectivului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adresa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telefon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orar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functionare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caracteristici</a:t>
            </a:r>
            <a:r>
              <a:rPr lang="en-US" sz="2400" dirty="0" smtClean="0">
                <a:latin typeface="Arial Black" pitchFamily="34" charset="0"/>
              </a:rPr>
              <a:t>/</a:t>
            </a:r>
            <a:r>
              <a:rPr lang="en-US" sz="2400" dirty="0" err="1" smtClean="0">
                <a:latin typeface="Arial Black" pitchFamily="34" charset="0"/>
              </a:rPr>
              <a:t>aspecte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deosebite</a:t>
            </a:r>
            <a:r>
              <a:rPr lang="en-US" sz="2400" dirty="0" smtClean="0">
                <a:latin typeface="Arial Black" pitchFamily="34" charset="0"/>
              </a:rPr>
              <a:t>(de </a:t>
            </a:r>
            <a:r>
              <a:rPr lang="en-US" sz="2400" dirty="0" err="1" smtClean="0">
                <a:latin typeface="Arial Black" pitchFamily="34" charset="0"/>
              </a:rPr>
              <a:t>exemplu</a:t>
            </a:r>
            <a:r>
              <a:rPr lang="en-US" sz="2400" dirty="0" smtClean="0">
                <a:latin typeface="Arial Black" pitchFamily="34" charset="0"/>
              </a:rPr>
              <a:t>:</a:t>
            </a:r>
          </a:p>
          <a:p>
            <a:r>
              <a:rPr lang="en-US" sz="2400" dirty="0" smtClean="0">
                <a:latin typeface="Arial Black" pitchFamily="34" charset="0"/>
              </a:rPr>
              <a:t>- </a:t>
            </a:r>
            <a:r>
              <a:rPr lang="en-US" sz="2400" dirty="0" err="1" smtClean="0">
                <a:latin typeface="Arial Black" pitchFamily="34" charset="0"/>
              </a:rPr>
              <a:t>pentru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muzee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sectii,colectii,exponate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valoroase</a:t>
            </a:r>
            <a:r>
              <a:rPr lang="en-US" sz="2400" dirty="0" smtClean="0">
                <a:latin typeface="Arial Black" pitchFamily="34" charset="0"/>
              </a:rPr>
              <a:t>, cost </a:t>
            </a:r>
            <a:r>
              <a:rPr lang="en-US" sz="2400" dirty="0" err="1" smtClean="0">
                <a:latin typeface="Arial Black" pitchFamily="34" charset="0"/>
              </a:rPr>
              <a:t>bilet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pentru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monumente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arhitectura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stil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arhitectural,perioada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constructiei,etc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SURSE DE INFORMARE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u="sng" dirty="0" smtClean="0"/>
              <a:t>  </a:t>
            </a:r>
            <a:r>
              <a:rPr lang="en-US" sz="2400" i="1" u="sng" dirty="0" err="1" smtClean="0">
                <a:latin typeface="Arial Black" pitchFamily="34" charset="0"/>
              </a:rPr>
              <a:t>Modalitati</a:t>
            </a:r>
            <a:r>
              <a:rPr lang="en-US" sz="2400" i="1" u="sng" dirty="0" smtClean="0">
                <a:latin typeface="Arial Black" pitchFamily="34" charset="0"/>
              </a:rPr>
              <a:t> de </a:t>
            </a:r>
            <a:r>
              <a:rPr lang="en-US" sz="2400" i="1" u="sng" dirty="0" err="1" smtClean="0">
                <a:latin typeface="Arial Black" pitchFamily="34" charset="0"/>
              </a:rPr>
              <a:t>acces</a:t>
            </a:r>
            <a:r>
              <a:rPr lang="en-US" sz="2400" i="1" u="sng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-cu </a:t>
            </a:r>
            <a:r>
              <a:rPr lang="en-US" sz="2400" dirty="0" err="1" smtClean="0">
                <a:latin typeface="Arial Black" pitchFamily="34" charset="0"/>
              </a:rPr>
              <a:t>taxiul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timpul</a:t>
            </a:r>
            <a:r>
              <a:rPr lang="en-US" sz="2400" dirty="0" smtClean="0">
                <a:latin typeface="Arial Black" pitchFamily="34" charset="0"/>
              </a:rPr>
              <a:t> de transport </a:t>
            </a:r>
            <a:r>
              <a:rPr lang="en-US" sz="2400" dirty="0" err="1" smtClean="0">
                <a:latin typeface="Arial Black" pitchFamily="34" charset="0"/>
              </a:rPr>
              <a:t>si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costul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aproximativ</a:t>
            </a:r>
            <a:r>
              <a:rPr lang="en-US" sz="2400" dirty="0" smtClean="0">
                <a:latin typeface="Arial Black" pitchFamily="34" charset="0"/>
              </a:rPr>
              <a:t>  al </a:t>
            </a:r>
            <a:r>
              <a:rPr lang="en-US" sz="2400" dirty="0" err="1" smtClean="0">
                <a:latin typeface="Arial Black" pitchFamily="34" charset="0"/>
              </a:rPr>
              <a:t>acestuia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pe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jos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amplasare,directie,traseu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harta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-cu </a:t>
            </a:r>
            <a:r>
              <a:rPr lang="en-US" sz="2400" dirty="0" err="1" smtClean="0">
                <a:latin typeface="Arial Black" pitchFamily="34" charset="0"/>
              </a:rPr>
              <a:t>mijloacele</a:t>
            </a:r>
            <a:r>
              <a:rPr lang="en-US" sz="2400" dirty="0" smtClean="0">
                <a:latin typeface="Arial Black" pitchFamily="34" charset="0"/>
              </a:rPr>
              <a:t> de transport in </a:t>
            </a:r>
            <a:r>
              <a:rPr lang="en-US" sz="2400" dirty="0" err="1" smtClean="0">
                <a:latin typeface="Arial Black" pitchFamily="34" charset="0"/>
              </a:rPr>
              <a:t>comun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mijloace</a:t>
            </a:r>
            <a:r>
              <a:rPr lang="en-US" sz="2400" dirty="0" smtClean="0">
                <a:latin typeface="Arial Black" pitchFamily="34" charset="0"/>
              </a:rPr>
              <a:t> de transport  </a:t>
            </a:r>
            <a:r>
              <a:rPr lang="en-US" sz="2400" dirty="0" err="1" smtClean="0">
                <a:latin typeface="Arial Black" pitchFamily="34" charset="0"/>
              </a:rPr>
              <a:t>accesibile</a:t>
            </a:r>
            <a:r>
              <a:rPr lang="en-US" sz="2400" dirty="0" smtClean="0">
                <a:latin typeface="Arial Black" pitchFamily="34" charset="0"/>
              </a:rPr>
              <a:t> ,</a:t>
            </a:r>
            <a:r>
              <a:rPr lang="en-US" sz="2400" dirty="0" err="1" smtClean="0">
                <a:latin typeface="Arial Black" pitchFamily="34" charset="0"/>
              </a:rPr>
              <a:t>traseu,timp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acces,etc</a:t>
            </a:r>
            <a:r>
              <a:rPr lang="en-US" sz="24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La </a:t>
            </a:r>
            <a:r>
              <a:rPr lang="en-US" sz="2400" dirty="0" err="1" smtClean="0">
                <a:latin typeface="Arial Black" pitchFamily="34" charset="0"/>
              </a:rPr>
              <a:t>acestea</a:t>
            </a:r>
            <a:r>
              <a:rPr lang="en-US" sz="2400" dirty="0" smtClean="0">
                <a:latin typeface="Arial Black" pitchFamily="34" charset="0"/>
              </a:rPr>
              <a:t> se </a:t>
            </a:r>
            <a:r>
              <a:rPr lang="en-US" sz="2400" dirty="0" err="1" smtClean="0">
                <a:latin typeface="Arial Black" pitchFamily="34" charset="0"/>
              </a:rPr>
              <a:t>adauga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si</a:t>
            </a:r>
            <a:r>
              <a:rPr lang="en-US" sz="2400" dirty="0" smtClean="0">
                <a:latin typeface="Arial Black" pitchFamily="34" charset="0"/>
              </a:rPr>
              <a:t> o </a:t>
            </a:r>
            <a:r>
              <a:rPr lang="en-US" sz="2400" dirty="0" err="1" smtClean="0">
                <a:latin typeface="Arial Black" pitchFamily="34" charset="0"/>
              </a:rPr>
              <a:t>serie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i="1" u="sng" dirty="0" err="1" smtClean="0">
                <a:latin typeface="Arial Black" pitchFamily="34" charset="0"/>
              </a:rPr>
              <a:t>materiale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tiparite</a:t>
            </a:r>
            <a:r>
              <a:rPr lang="en-US" sz="2400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ghiduri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turistice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lista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obiectivelor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turistice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incluse</a:t>
            </a:r>
            <a:r>
              <a:rPr lang="en-US" sz="2400" dirty="0" smtClean="0">
                <a:latin typeface="Arial Black" pitchFamily="34" charset="0"/>
              </a:rPr>
              <a:t> in </a:t>
            </a:r>
            <a:r>
              <a:rPr lang="en-US" sz="2400" dirty="0" err="1" smtClean="0">
                <a:latin typeface="Arial Black" pitchFamily="34" charset="0"/>
              </a:rPr>
              <a:t>patrimoniul</a:t>
            </a:r>
            <a:r>
              <a:rPr lang="en-US" sz="2400" dirty="0" smtClean="0">
                <a:latin typeface="Arial Black" pitchFamily="34" charset="0"/>
              </a:rPr>
              <a:t> UNESCO;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-”</a:t>
            </a:r>
            <a:r>
              <a:rPr lang="en-US" sz="2400" i="1" dirty="0" err="1" smtClean="0">
                <a:latin typeface="Arial Black" pitchFamily="34" charset="0"/>
              </a:rPr>
              <a:t>Ghidul</a:t>
            </a:r>
            <a:r>
              <a:rPr lang="en-US" sz="2400" i="1" dirty="0" smtClean="0">
                <a:latin typeface="Arial Black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</a:rPr>
              <a:t>strazilor</a:t>
            </a:r>
            <a:r>
              <a:rPr lang="en-US" sz="2400" i="1" dirty="0" smtClean="0">
                <a:latin typeface="Arial Black" pitchFamily="34" charset="0"/>
              </a:rPr>
              <a:t>” ,”</a:t>
            </a:r>
            <a:r>
              <a:rPr lang="en-US" sz="2400" i="1" dirty="0" err="1" smtClean="0">
                <a:latin typeface="Arial Black" pitchFamily="34" charset="0"/>
              </a:rPr>
              <a:t>Atlasul</a:t>
            </a:r>
            <a:r>
              <a:rPr lang="en-US" sz="2400" i="1" dirty="0" smtClean="0">
                <a:latin typeface="Arial Black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</a:rPr>
              <a:t>turistic</a:t>
            </a:r>
            <a:r>
              <a:rPr lang="en-US" sz="2400" i="1" dirty="0" smtClean="0">
                <a:latin typeface="Arial Black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</a:rPr>
              <a:t>rutier</a:t>
            </a:r>
            <a:r>
              <a:rPr lang="en-US" sz="2400" i="1" dirty="0" smtClean="0">
                <a:latin typeface="Arial Black" pitchFamily="34" charset="0"/>
              </a:rPr>
              <a:t>” ,”</a:t>
            </a:r>
            <a:r>
              <a:rPr lang="en-US" sz="2400" i="1" dirty="0" err="1" smtClean="0">
                <a:latin typeface="Arial Black" pitchFamily="34" charset="0"/>
              </a:rPr>
              <a:t>Ghidul</a:t>
            </a:r>
            <a:r>
              <a:rPr lang="en-US" sz="2400" i="1" dirty="0" smtClean="0">
                <a:latin typeface="Arial Black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</a:rPr>
              <a:t>mijloacelor</a:t>
            </a:r>
            <a:r>
              <a:rPr lang="en-US" sz="2400" i="1" dirty="0" smtClean="0">
                <a:latin typeface="Arial Black" pitchFamily="34" charset="0"/>
              </a:rPr>
              <a:t> de transport in </a:t>
            </a:r>
            <a:r>
              <a:rPr lang="en-US" sz="2400" i="1" dirty="0" err="1" smtClean="0">
                <a:latin typeface="Arial Black" pitchFamily="34" charset="0"/>
              </a:rPr>
              <a:t>comun</a:t>
            </a:r>
            <a:r>
              <a:rPr lang="en-US" sz="2400" i="1" dirty="0" smtClean="0">
                <a:latin typeface="Arial Black" pitchFamily="34" charset="0"/>
              </a:rPr>
              <a:t>”;     </a:t>
            </a:r>
          </a:p>
          <a:p>
            <a:pPr>
              <a:buNone/>
            </a:pPr>
            <a:r>
              <a:rPr lang="en-US" sz="2400" i="1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publicatiile</a:t>
            </a:r>
            <a:r>
              <a:rPr lang="en-US" sz="2400" dirty="0" smtClean="0">
                <a:latin typeface="Arial Black" pitchFamily="34" charset="0"/>
              </a:rPr>
              <a:t>:”</a:t>
            </a:r>
            <a:r>
              <a:rPr lang="en-US" sz="2400" i="1" dirty="0" smtClean="0">
                <a:latin typeface="Arial Black" pitchFamily="34" charset="0"/>
              </a:rPr>
              <a:t>7seri </a:t>
            </a:r>
            <a:r>
              <a:rPr lang="en-US" sz="2400" dirty="0" smtClean="0">
                <a:latin typeface="Arial Black" pitchFamily="34" charset="0"/>
              </a:rPr>
              <a:t>– </a:t>
            </a:r>
            <a:r>
              <a:rPr lang="en-US" sz="2400" dirty="0" err="1" smtClean="0">
                <a:latin typeface="Arial Black" pitchFamily="34" charset="0"/>
              </a:rPr>
              <a:t>Bucuresti,Timisoara,Brasov,Iasi</a:t>
            </a:r>
            <a:r>
              <a:rPr lang="en-US" sz="2400" dirty="0" smtClean="0">
                <a:latin typeface="Arial Black" pitchFamily="34" charset="0"/>
              </a:rPr>
              <a:t>,…”,</a:t>
            </a:r>
          </a:p>
          <a:p>
            <a:pPr>
              <a:buNone/>
            </a:pPr>
            <a:r>
              <a:rPr lang="en-US" sz="2400" i="1" dirty="0" smtClean="0">
                <a:latin typeface="Arial Black" pitchFamily="34" charset="0"/>
              </a:rPr>
              <a:t>“</a:t>
            </a:r>
            <a:r>
              <a:rPr lang="en-US" sz="2400" i="1" dirty="0" err="1" smtClean="0">
                <a:latin typeface="Arial Black" pitchFamily="34" charset="0"/>
              </a:rPr>
              <a:t>Pagini</a:t>
            </a:r>
            <a:r>
              <a:rPr lang="en-US" sz="2400" i="1" dirty="0" smtClean="0">
                <a:latin typeface="Arial Black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</a:rPr>
              <a:t>Aurii</a:t>
            </a:r>
            <a:r>
              <a:rPr lang="en-US" sz="2400" i="1" dirty="0" smtClean="0">
                <a:latin typeface="Arial Black" pitchFamily="34" charset="0"/>
              </a:rPr>
              <a:t>”  , etc;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oferte</a:t>
            </a:r>
            <a:r>
              <a:rPr lang="en-US" sz="2400" dirty="0" smtClean="0">
                <a:latin typeface="Arial Black" pitchFamily="34" charset="0"/>
              </a:rPr>
              <a:t> ale </a:t>
            </a:r>
            <a:r>
              <a:rPr lang="en-US" sz="2400" dirty="0" err="1" smtClean="0">
                <a:latin typeface="Arial Black" pitchFamily="34" charset="0"/>
              </a:rPr>
              <a:t>agentiilor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turism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ghidul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restaurantelor</a:t>
            </a:r>
            <a:r>
              <a:rPr lang="en-US" sz="2400" dirty="0" smtClean="0">
                <a:latin typeface="Arial Black" pitchFamily="34" charset="0"/>
              </a:rPr>
              <a:t>.                                               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9_158_dobrotitsa-alb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3124200"/>
          </a:xfrm>
          <a:prstGeom prst="rect">
            <a:avLst/>
          </a:prstGeom>
          <a:noFill/>
        </p:spPr>
      </p:pic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2619375" cy="3124200"/>
          </a:xfrm>
          <a:prstGeom prst="rect">
            <a:avLst/>
          </a:prstGeom>
          <a:noFill/>
        </p:spPr>
      </p:pic>
      <p:pic>
        <p:nvPicPr>
          <p:cNvPr id="1028" name="Picture 4" descr="C:\Users\User\Desktop\BURJ-KHALI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911725" cy="3733800"/>
          </a:xfrm>
          <a:prstGeom prst="rect">
            <a:avLst/>
          </a:prstGeom>
          <a:noFill/>
        </p:spPr>
      </p:pic>
      <p:pic>
        <p:nvPicPr>
          <p:cNvPr id="1029" name="Picture 5" descr="C:\Users\User\Desktop\490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124200"/>
            <a:ext cx="4419600" cy="3733800"/>
          </a:xfrm>
          <a:prstGeom prst="rect">
            <a:avLst/>
          </a:prstGeom>
          <a:noFill/>
        </p:spPr>
      </p:pic>
      <p:pic>
        <p:nvPicPr>
          <p:cNvPr id="1030" name="Picture 6" descr="C:\Users\User\Desktop\240px-Burj_Al_Arab,_Dubai,_by_Joi_Ito_Dec2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0"/>
            <a:ext cx="2819399" cy="31241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marL="457200" indent="-457200" algn="ctr"/>
            <a:r>
              <a:rPr lang="en-US" sz="2400" dirty="0" smtClean="0">
                <a:latin typeface="Algerian" pitchFamily="82" charset="0"/>
              </a:rPr>
              <a:t/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3.INFORMATII GENERALE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i="1" u="sng" dirty="0" err="1" smtClean="0">
                <a:latin typeface="Arial Black" pitchFamily="34" charset="0"/>
              </a:rPr>
              <a:t>Informatii</a:t>
            </a:r>
            <a:r>
              <a:rPr lang="en-US" sz="2000" i="1" u="sng" dirty="0" smtClean="0">
                <a:latin typeface="Arial Black" pitchFamily="34" charset="0"/>
              </a:rPr>
              <a:t> </a:t>
            </a:r>
            <a:r>
              <a:rPr lang="en-US" sz="2000" i="1" u="sng" dirty="0" err="1" smtClean="0">
                <a:latin typeface="Arial Black" pitchFamily="34" charset="0"/>
              </a:rPr>
              <a:t>privind</a:t>
            </a:r>
            <a:r>
              <a:rPr lang="en-US" sz="2000" i="1" u="sng" dirty="0" smtClean="0">
                <a:latin typeface="Arial Black" pitchFamily="34" charset="0"/>
              </a:rPr>
              <a:t> </a:t>
            </a:r>
            <a:r>
              <a:rPr lang="en-US" sz="2000" i="1" u="sng" dirty="0" err="1" smtClean="0">
                <a:latin typeface="Arial Black" pitchFamily="34" charset="0"/>
              </a:rPr>
              <a:t>orarul</a:t>
            </a:r>
            <a:r>
              <a:rPr lang="en-US" sz="2000" i="1" u="sng" dirty="0" smtClean="0">
                <a:latin typeface="Arial Black" pitchFamily="34" charset="0"/>
              </a:rPr>
              <a:t> </a:t>
            </a:r>
            <a:r>
              <a:rPr lang="en-US" sz="2000" i="1" u="sng" dirty="0" err="1" smtClean="0">
                <a:latin typeface="Arial Black" pitchFamily="34" charset="0"/>
              </a:rPr>
              <a:t>si</a:t>
            </a:r>
            <a:r>
              <a:rPr lang="en-US" sz="2000" i="1" u="sng" dirty="0" smtClean="0">
                <a:latin typeface="Arial Black" pitchFamily="34" charset="0"/>
              </a:rPr>
              <a:t> </a:t>
            </a:r>
            <a:r>
              <a:rPr lang="en-US" sz="2000" i="1" u="sng" dirty="0" err="1" smtClean="0">
                <a:latin typeface="Arial Black" pitchFamily="34" charset="0"/>
              </a:rPr>
              <a:t>traseele</a:t>
            </a:r>
            <a:r>
              <a:rPr lang="en-US" sz="2000" i="1" u="sng" dirty="0" smtClean="0">
                <a:latin typeface="Arial Black" pitchFamily="34" charset="0"/>
              </a:rPr>
              <a:t> </a:t>
            </a:r>
            <a:r>
              <a:rPr lang="en-US" sz="2000" i="1" u="sng" dirty="0" err="1" smtClean="0">
                <a:latin typeface="Arial Black" pitchFamily="34" charset="0"/>
              </a:rPr>
              <a:t>diferitelor</a:t>
            </a:r>
            <a:r>
              <a:rPr lang="en-US" sz="2000" i="1" u="sng" dirty="0" smtClean="0">
                <a:latin typeface="Arial Black" pitchFamily="34" charset="0"/>
              </a:rPr>
              <a:t> </a:t>
            </a:r>
            <a:r>
              <a:rPr lang="en-US" sz="2000" i="1" u="sng" dirty="0" err="1" smtClean="0">
                <a:latin typeface="Arial Black" pitchFamily="34" charset="0"/>
              </a:rPr>
              <a:t>categorii</a:t>
            </a:r>
            <a:r>
              <a:rPr lang="en-US" sz="2000" i="1" u="sng" dirty="0" smtClean="0">
                <a:latin typeface="Arial Black" pitchFamily="34" charset="0"/>
              </a:rPr>
              <a:t> de </a:t>
            </a:r>
            <a:r>
              <a:rPr lang="en-US" sz="2000" i="1" u="sng" dirty="0" err="1" smtClean="0">
                <a:latin typeface="Arial Black" pitchFamily="34" charset="0"/>
              </a:rPr>
              <a:t>mijloace</a:t>
            </a:r>
            <a:r>
              <a:rPr lang="en-US" sz="2000" i="1" u="sng" dirty="0" smtClean="0">
                <a:latin typeface="Arial Black" pitchFamily="34" charset="0"/>
              </a:rPr>
              <a:t> de transport:</a:t>
            </a:r>
          </a:p>
          <a:p>
            <a:pPr>
              <a:buNone/>
            </a:pPr>
            <a:endParaRPr lang="en-US" sz="2000" i="1" u="sng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i="1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gari,aeroporturi,autogari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mijloace</a:t>
            </a:r>
            <a:r>
              <a:rPr lang="en-US" sz="2000" dirty="0" smtClean="0">
                <a:latin typeface="Arial Black" pitchFamily="34" charset="0"/>
              </a:rPr>
              <a:t> de transport.</a:t>
            </a:r>
          </a:p>
          <a:p>
            <a:pPr>
              <a:buNone/>
            </a:pPr>
            <a:r>
              <a:rPr lang="en-US" sz="2000" i="1" u="sng" dirty="0" err="1" smtClean="0">
                <a:latin typeface="Arial Black" pitchFamily="34" charset="0"/>
              </a:rPr>
              <a:t>Informatii</a:t>
            </a:r>
            <a:r>
              <a:rPr lang="en-US" sz="2000" i="1" u="sng" dirty="0" smtClean="0">
                <a:latin typeface="Arial Black" pitchFamily="34" charset="0"/>
              </a:rPr>
              <a:t> practice/</a:t>
            </a:r>
            <a:r>
              <a:rPr lang="en-US" sz="2000" i="1" u="sng" dirty="0" err="1" smtClean="0">
                <a:latin typeface="Arial Black" pitchFamily="34" charset="0"/>
              </a:rPr>
              <a:t>adrese</a:t>
            </a:r>
            <a:r>
              <a:rPr lang="en-US" sz="2000" i="1" u="sng" dirty="0" smtClean="0">
                <a:latin typeface="Arial Black" pitchFamily="34" charset="0"/>
              </a:rPr>
              <a:t> utile: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telefoane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urgenta</a:t>
            </a:r>
            <a:r>
              <a:rPr lang="en-US" sz="2000" dirty="0" smtClean="0">
                <a:latin typeface="Arial Black" pitchFamily="34" charset="0"/>
              </a:rPr>
              <a:t>(112),</a:t>
            </a:r>
            <a:r>
              <a:rPr lang="en-US" sz="2000" dirty="0" err="1" smtClean="0">
                <a:latin typeface="Arial Black" pitchFamily="34" charset="0"/>
              </a:rPr>
              <a:t>servicii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medicale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specializate</a:t>
            </a:r>
            <a:r>
              <a:rPr lang="en-US" sz="2000" dirty="0" smtClean="0">
                <a:latin typeface="Arial Black" pitchFamily="34" charset="0"/>
              </a:rPr>
              <a:t>,</a:t>
            </a: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medici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generalisti,stomatologi</a:t>
            </a:r>
            <a:r>
              <a:rPr lang="en-US" sz="2000" dirty="0" smtClean="0">
                <a:latin typeface="Arial Black" pitchFamily="34" charset="0"/>
              </a:rPr>
              <a:t>(nonstop) ,etc;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farmacii</a:t>
            </a:r>
            <a:r>
              <a:rPr lang="en-US" sz="2000" dirty="0" smtClean="0">
                <a:latin typeface="Arial Black" pitchFamily="34" charset="0"/>
              </a:rPr>
              <a:t> in </a:t>
            </a:r>
            <a:r>
              <a:rPr lang="en-US" sz="2000" dirty="0" err="1" smtClean="0">
                <a:latin typeface="Arial Black" pitchFamily="34" charset="0"/>
              </a:rPr>
              <a:t>apropiere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nonstop;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posta,curierat</a:t>
            </a:r>
            <a:r>
              <a:rPr lang="en-US" sz="2000" dirty="0" smtClean="0">
                <a:latin typeface="Arial Black" pitchFamily="34" charset="0"/>
              </a:rPr>
              <a:t> rapid;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companii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taxi,rent</a:t>
            </a:r>
            <a:r>
              <a:rPr lang="en-US" sz="2000" dirty="0" smtClean="0">
                <a:latin typeface="Arial Black" pitchFamily="34" charset="0"/>
              </a:rPr>
              <a:t>-a-car;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florarii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institutii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publice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biserici,manastiri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diferiti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prestatori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servicii</a:t>
            </a:r>
            <a:r>
              <a:rPr lang="en-US" sz="2000" dirty="0" smtClean="0">
                <a:latin typeface="Arial Black" pitchFamily="34" charset="0"/>
              </a:rPr>
              <a:t>( </a:t>
            </a:r>
            <a:r>
              <a:rPr lang="en-US" sz="2000" dirty="0" err="1" smtClean="0">
                <a:latin typeface="Arial Black" pitchFamily="34" charset="0"/>
              </a:rPr>
              <a:t>notariat,cabinete</a:t>
            </a:r>
            <a:r>
              <a:rPr lang="en-US" sz="2000" dirty="0" smtClean="0">
                <a:latin typeface="Arial Black" pitchFamily="34" charset="0"/>
              </a:rPr>
              <a:t> de</a:t>
            </a: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avocatura,reparatii</a:t>
            </a:r>
            <a:r>
              <a:rPr lang="en-US" sz="2000" dirty="0" smtClean="0">
                <a:latin typeface="Arial Black" pitchFamily="34" charset="0"/>
              </a:rPr>
              <a:t> diverse);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informatii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despre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alte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unitati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cazare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MODALITATI DE OFERIRE  A ACESTOR INFORMATII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u="sng" dirty="0" smtClean="0">
                <a:latin typeface="Arial Black" pitchFamily="34" charset="0"/>
              </a:rPr>
              <a:t>Si in </a:t>
            </a:r>
            <a:r>
              <a:rPr lang="en-US" u="sng" dirty="0" err="1" smtClean="0">
                <a:latin typeface="Arial Black" pitchFamily="34" charset="0"/>
              </a:rPr>
              <a:t>acest</a:t>
            </a:r>
            <a:r>
              <a:rPr lang="en-US" u="sng" dirty="0" smtClean="0">
                <a:latin typeface="Arial Black" pitchFamily="34" charset="0"/>
              </a:rPr>
              <a:t> </a:t>
            </a:r>
            <a:r>
              <a:rPr lang="en-US" u="sng" dirty="0" err="1" smtClean="0">
                <a:latin typeface="Arial Black" pitchFamily="34" charset="0"/>
              </a:rPr>
              <a:t>caz</a:t>
            </a:r>
            <a:r>
              <a:rPr lang="en-US" u="sng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informatiile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vor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fi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oferite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atat</a:t>
            </a:r>
            <a:endParaRPr lang="en-US" dirty="0" smtClean="0">
              <a:latin typeface="Arial Black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 Black" pitchFamily="34" charset="0"/>
              </a:rPr>
              <a:t>verbal cat </a:t>
            </a:r>
            <a:r>
              <a:rPr lang="en-US" dirty="0" err="1" smtClean="0">
                <a:latin typeface="Arial Black" pitchFamily="34" charset="0"/>
              </a:rPr>
              <a:t>si</a:t>
            </a:r>
            <a:r>
              <a:rPr lang="en-US" dirty="0" smtClean="0">
                <a:latin typeface="Arial Black" pitchFamily="34" charset="0"/>
              </a:rPr>
              <a:t> in </a:t>
            </a:r>
            <a:r>
              <a:rPr lang="en-US" dirty="0" err="1" smtClean="0">
                <a:latin typeface="Arial Black" pitchFamily="34" charset="0"/>
              </a:rPr>
              <a:t>scris</a:t>
            </a:r>
            <a:r>
              <a:rPr lang="en-US" dirty="0" smtClean="0">
                <a:latin typeface="Arial Black" pitchFamily="34" charset="0"/>
              </a:rPr>
              <a:t> (</a:t>
            </a:r>
            <a:r>
              <a:rPr lang="en-US" dirty="0" err="1" smtClean="0">
                <a:latin typeface="Arial Black" pitchFamily="34" charset="0"/>
              </a:rPr>
              <a:t>pliante,publicatii</a:t>
            </a:r>
            <a:r>
              <a:rPr lang="en-US" dirty="0" smtClean="0">
                <a:latin typeface="Arial Black" pitchFamily="34" charset="0"/>
              </a:rPr>
              <a:t>, </a:t>
            </a:r>
          </a:p>
          <a:p>
            <a:pPr lvl="1">
              <a:buNone/>
            </a:pPr>
            <a:r>
              <a:rPr lang="en-US" dirty="0" smtClean="0">
                <a:latin typeface="Arial Black" pitchFamily="34" charset="0"/>
              </a:rPr>
              <a:t>eventual </a:t>
            </a:r>
            <a:r>
              <a:rPr lang="en-US" dirty="0" err="1" smtClean="0">
                <a:latin typeface="Arial Black" pitchFamily="34" charset="0"/>
              </a:rPr>
              <a:t>tiparite</a:t>
            </a:r>
            <a:r>
              <a:rPr lang="en-US" dirty="0" smtClean="0">
                <a:latin typeface="Arial Black" pitchFamily="34" charset="0"/>
              </a:rPr>
              <a:t>).</a:t>
            </a:r>
          </a:p>
          <a:p>
            <a:pPr lvl="1">
              <a:buNone/>
            </a:pPr>
            <a:endParaRPr lang="en-US" u="sng" dirty="0" smtClean="0">
              <a:latin typeface="Arial Black" pitchFamily="34" charset="0"/>
            </a:endParaRPr>
          </a:p>
          <a:p>
            <a:pPr lvl="1">
              <a:buNone/>
            </a:pPr>
            <a:r>
              <a:rPr lang="en-US" u="sng" dirty="0" smtClean="0">
                <a:latin typeface="Arial Black" pitchFamily="34" charset="0"/>
              </a:rPr>
              <a:t>Este </a:t>
            </a:r>
            <a:r>
              <a:rPr lang="en-US" u="sng" dirty="0" err="1" smtClean="0">
                <a:latin typeface="Arial Black" pitchFamily="34" charset="0"/>
              </a:rPr>
              <a:t>bine</a:t>
            </a:r>
            <a:r>
              <a:rPr lang="en-US" u="sng" dirty="0" smtClean="0">
                <a:latin typeface="Arial Black" pitchFamily="34" charset="0"/>
              </a:rPr>
              <a:t> ca </a:t>
            </a:r>
            <a:r>
              <a:rPr lang="en-US" dirty="0" err="1" smtClean="0">
                <a:latin typeface="Arial Black" pitchFamily="34" charset="0"/>
              </a:rPr>
              <a:t>informatiile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verbale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</a:t>
            </a:r>
            <a:r>
              <a:rPr lang="en-US" dirty="0" smtClean="0">
                <a:latin typeface="Arial Black" pitchFamily="34" charset="0"/>
              </a:rPr>
              <a:t>  fie </a:t>
            </a:r>
          </a:p>
          <a:p>
            <a:pPr lvl="1">
              <a:buNone/>
            </a:pPr>
            <a:r>
              <a:rPr lang="en-US" dirty="0" err="1" smtClean="0">
                <a:latin typeface="Arial Black" pitchFamily="34" charset="0"/>
              </a:rPr>
              <a:t>insotite</a:t>
            </a:r>
            <a:r>
              <a:rPr lang="en-US" dirty="0" smtClean="0">
                <a:latin typeface="Arial Black" pitchFamily="34" charset="0"/>
              </a:rPr>
              <a:t> de o </a:t>
            </a:r>
            <a:r>
              <a:rPr lang="en-US" dirty="0" err="1" smtClean="0">
                <a:latin typeface="Arial Black" pitchFamily="34" charset="0"/>
              </a:rPr>
              <a:t>harta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sau</a:t>
            </a:r>
            <a:r>
              <a:rPr lang="en-US" dirty="0" smtClean="0">
                <a:latin typeface="Arial Black" pitchFamily="34" charset="0"/>
              </a:rPr>
              <a:t> o schema </a:t>
            </a:r>
            <a:r>
              <a:rPr lang="en-US" dirty="0" err="1" smtClean="0">
                <a:latin typeface="Arial Black" pitchFamily="34" charset="0"/>
              </a:rPr>
              <a:t>realizata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lvl="1">
              <a:buNone/>
            </a:pPr>
            <a:r>
              <a:rPr lang="en-US" dirty="0" smtClean="0">
                <a:latin typeface="Arial Black" pitchFamily="34" charset="0"/>
              </a:rPr>
              <a:t>de </a:t>
            </a:r>
            <a:r>
              <a:rPr lang="en-US" dirty="0" err="1" smtClean="0">
                <a:latin typeface="Arial Black" pitchFamily="34" charset="0"/>
              </a:rPr>
              <a:t>catre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lucratorul</a:t>
            </a:r>
            <a:r>
              <a:rPr lang="en-US" dirty="0" smtClean="0">
                <a:latin typeface="Arial Black" pitchFamily="34" charset="0"/>
              </a:rPr>
              <a:t> concierge/</a:t>
            </a:r>
            <a:r>
              <a:rPr lang="en-US" dirty="0" err="1" smtClean="0">
                <a:latin typeface="Arial Black" pitchFamily="34" charset="0"/>
              </a:rPr>
              <a:t>receptioner</a:t>
            </a:r>
            <a:r>
              <a:rPr lang="en-US" dirty="0" smtClean="0">
                <a:latin typeface="Arial Black" pitchFamily="34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otel-ciuda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</p:spPr>
      </p:pic>
      <p:pic>
        <p:nvPicPr>
          <p:cNvPr id="2051" name="Picture 3" descr="C:\Users\User\Desktop\hotel-ciuda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572001" cy="3505200"/>
          </a:xfrm>
          <a:prstGeom prst="rect">
            <a:avLst/>
          </a:prstGeom>
          <a:noFill/>
        </p:spPr>
      </p:pic>
      <p:pic>
        <p:nvPicPr>
          <p:cNvPr id="2052" name="Picture 4" descr="C:\Users\User\Desktop\hotel-ciuda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</p:spPr>
      </p:pic>
      <p:pic>
        <p:nvPicPr>
          <p:cNvPr id="2054" name="Picture 6" descr="C:\Users\User\Desktop\hotel-ciudat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4648199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COMPETEN</a:t>
            </a:r>
            <a:r>
              <a:rPr lang="ro-RO" dirty="0" smtClean="0">
                <a:latin typeface="Algerian" pitchFamily="82" charset="0"/>
              </a:rPr>
              <a:t>ŢE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373563"/>
          </a:xfrm>
        </p:spPr>
        <p:txBody>
          <a:bodyPr>
            <a:normAutofit fontScale="92500"/>
          </a:bodyPr>
          <a:lstStyle/>
          <a:p>
            <a:r>
              <a:rPr lang="ro-RO" sz="4000" b="1" i="1" dirty="0" smtClean="0">
                <a:latin typeface="+mj-lt"/>
              </a:rPr>
              <a:t>Generale</a:t>
            </a:r>
            <a:r>
              <a:rPr lang="en-US" sz="4000" b="1" dirty="0" smtClean="0">
                <a:latin typeface="+mj-lt"/>
              </a:rPr>
              <a:t>:</a:t>
            </a:r>
            <a:r>
              <a:rPr lang="es-ES" sz="4000" b="1" dirty="0">
                <a:latin typeface="+mj-lt"/>
              </a:rPr>
              <a:t> </a:t>
            </a:r>
            <a:r>
              <a:rPr lang="es-ES" sz="4000" b="1" dirty="0" smtClean="0">
                <a:latin typeface="+mj-lt"/>
              </a:rPr>
              <a:t>- </a:t>
            </a:r>
            <a:r>
              <a:rPr lang="es-ES" sz="2000" b="1" dirty="0" err="1" smtClean="0">
                <a:latin typeface="+mj-lt"/>
              </a:rPr>
              <a:t>Prestarea</a:t>
            </a:r>
            <a:r>
              <a:rPr lang="es-ES" sz="2000" b="1" dirty="0" smtClean="0">
                <a:latin typeface="+mj-lt"/>
              </a:rPr>
              <a:t> </a:t>
            </a:r>
            <a:r>
              <a:rPr lang="es-ES" sz="2000" b="1" dirty="0" err="1" smtClean="0">
                <a:latin typeface="+mj-lt"/>
              </a:rPr>
              <a:t>serviciilor</a:t>
            </a:r>
            <a:r>
              <a:rPr lang="es-ES" sz="2000" b="1" dirty="0" smtClean="0">
                <a:latin typeface="+mj-lt"/>
              </a:rPr>
              <a:t> </a:t>
            </a:r>
            <a:r>
              <a:rPr lang="es-ES" sz="2200" b="1" dirty="0" err="1" smtClean="0">
                <a:latin typeface="+mj-lt"/>
              </a:rPr>
              <a:t>suplimentare</a:t>
            </a:r>
            <a:endParaRPr lang="es-ES" sz="2200" b="1" dirty="0" smtClean="0">
              <a:latin typeface="+mj-lt"/>
            </a:endParaRPr>
          </a:p>
          <a:p>
            <a:r>
              <a:rPr lang="es-ES" sz="4000" b="1" dirty="0" smtClean="0">
                <a:latin typeface="+mj-lt"/>
              </a:rPr>
              <a:t>S</a:t>
            </a:r>
            <a:r>
              <a:rPr lang="ro-RO" sz="4000" b="1" dirty="0" smtClean="0">
                <a:latin typeface="+mj-lt"/>
              </a:rPr>
              <a:t>pecifice</a:t>
            </a:r>
            <a:r>
              <a:rPr lang="en-US" sz="4000" b="1" dirty="0" smtClean="0">
                <a:latin typeface="+mj-lt"/>
              </a:rPr>
              <a:t>:</a:t>
            </a:r>
            <a:r>
              <a:rPr lang="en-US" sz="4000" b="1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-</a:t>
            </a:r>
            <a:r>
              <a:rPr lang="es-ES" sz="2400" dirty="0" smtClean="0">
                <a:latin typeface="+mj-lt"/>
              </a:rPr>
              <a:t> s</a:t>
            </a:r>
            <a:r>
              <a:rPr lang="en-US" sz="2400" dirty="0" smtClean="0">
                <a:latin typeface="+mj-lt"/>
              </a:rPr>
              <a:t>a</a:t>
            </a:r>
            <a:r>
              <a:rPr lang="ro-RO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defineasca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functia</a:t>
            </a:r>
            <a:r>
              <a:rPr lang="en-US" sz="2400" dirty="0" smtClean="0">
                <a:latin typeface="+mj-lt"/>
              </a:rPr>
              <a:t> concierge</a:t>
            </a:r>
            <a:endParaRPr lang="en-US" sz="2400" dirty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  </a:t>
            </a:r>
            <a:r>
              <a:rPr lang="ro-RO" sz="2400" dirty="0" smtClean="0">
                <a:latin typeface="+mj-lt"/>
              </a:rPr>
              <a:t>                   </a:t>
            </a:r>
            <a:r>
              <a:rPr lang="en-US" sz="2400" dirty="0" smtClean="0">
                <a:latin typeface="+mj-lt"/>
              </a:rPr>
              <a:t>        </a:t>
            </a:r>
            <a:r>
              <a:rPr lang="ro-RO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</a:t>
            </a:r>
            <a:r>
              <a:rPr lang="ro-RO" sz="2400" dirty="0" smtClean="0">
                <a:latin typeface="+mj-lt"/>
              </a:rPr>
              <a:t>- s</a:t>
            </a:r>
            <a:r>
              <a:rPr lang="en-US" sz="2400" dirty="0" smtClean="0">
                <a:latin typeface="+mj-lt"/>
              </a:rPr>
              <a:t>a</a:t>
            </a:r>
            <a:r>
              <a:rPr lang="ro-RO" sz="2400" dirty="0" smtClean="0">
                <a:latin typeface="+mj-lt"/>
              </a:rPr>
              <a:t> identifice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principalele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categorii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informatii</a:t>
            </a:r>
            <a:endParaRPr lang="ro-RO" sz="2400" dirty="0" smtClean="0">
              <a:latin typeface="+mj-lt"/>
            </a:endParaRPr>
          </a:p>
          <a:p>
            <a:pPr>
              <a:buNone/>
            </a:pPr>
            <a:r>
              <a:rPr lang="ro-RO" sz="2400" dirty="0" smtClean="0">
                <a:latin typeface="+mj-lt"/>
              </a:rPr>
              <a:t>                                  </a:t>
            </a:r>
            <a:r>
              <a:rPr lang="en-US" sz="2400" dirty="0" smtClean="0">
                <a:latin typeface="+mj-lt"/>
              </a:rPr>
              <a:t> - </a:t>
            </a:r>
            <a:r>
              <a:rPr lang="en-US" sz="2400" dirty="0" err="1" smtClean="0">
                <a:latin typeface="+mj-lt"/>
              </a:rPr>
              <a:t>sa</a:t>
            </a:r>
            <a:r>
              <a:rPr lang="ro-RO" sz="2400" dirty="0" smtClean="0">
                <a:latin typeface="+mj-lt"/>
              </a:rPr>
              <a:t> identifice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modalitatile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oferire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acestor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informatii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                                  </a:t>
            </a:r>
            <a:r>
              <a:rPr lang="ro-RO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-</a:t>
            </a:r>
            <a:r>
              <a:rPr lang="ro-RO" sz="2400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a</a:t>
            </a:r>
            <a:r>
              <a:rPr lang="ro-RO" sz="2400" dirty="0" smtClean="0">
                <a:latin typeface="+mj-lt"/>
              </a:rPr>
              <a:t>  </a:t>
            </a:r>
            <a:r>
              <a:rPr lang="en-US" sz="2400" dirty="0" err="1" smtClean="0">
                <a:latin typeface="+mj-lt"/>
              </a:rPr>
              <a:t>identifice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sursele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informare</a:t>
            </a:r>
            <a:r>
              <a:rPr lang="en-US" sz="2400" dirty="0" smtClean="0">
                <a:latin typeface="+mj-lt"/>
              </a:rPr>
              <a:t> ale </a:t>
            </a:r>
            <a:r>
              <a:rPr lang="en-US" sz="2400" dirty="0" err="1" smtClean="0">
                <a:latin typeface="+mj-lt"/>
              </a:rPr>
              <a:t>lucratorului</a:t>
            </a:r>
            <a:r>
              <a:rPr lang="en-US" sz="2400" dirty="0" smtClean="0">
                <a:latin typeface="+mj-lt"/>
              </a:rPr>
              <a:t> concierge/</a:t>
            </a:r>
            <a:r>
              <a:rPr lang="en-US" sz="2400" dirty="0" err="1" smtClean="0">
                <a:latin typeface="+mj-lt"/>
              </a:rPr>
              <a:t>receptionerului</a:t>
            </a:r>
            <a:endParaRPr lang="it-IT" sz="2400" dirty="0" smtClean="0">
              <a:latin typeface="+mj-lt"/>
            </a:endParaRPr>
          </a:p>
          <a:p>
            <a:pPr>
              <a:buNone/>
            </a:pPr>
            <a:r>
              <a:rPr lang="it-IT" sz="2400" dirty="0" smtClean="0">
                <a:latin typeface="+mj-lt"/>
              </a:rPr>
              <a:t>                                   - sa recunoască conditiile de reusita ale oferirii </a:t>
            </a:r>
          </a:p>
          <a:p>
            <a:pPr>
              <a:buNone/>
            </a:pPr>
            <a:r>
              <a:rPr lang="it-IT" sz="2400" dirty="0" smtClean="0">
                <a:latin typeface="+mj-lt"/>
              </a:rPr>
              <a:t>Informatiilor</a:t>
            </a:r>
          </a:p>
          <a:p>
            <a:pPr>
              <a:buNone/>
            </a:pPr>
            <a:r>
              <a:rPr lang="it-IT" sz="2400" dirty="0" smtClean="0">
                <a:latin typeface="+mj-lt"/>
              </a:rPr>
              <a:t>		                      -sa recunoasca procedura de oferire a informatiilor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err="1" smtClean="0">
                <a:latin typeface="Algerian" pitchFamily="82" charset="0"/>
              </a:rPr>
              <a:t>Sursele</a:t>
            </a:r>
            <a:r>
              <a:rPr lang="en-US" sz="2800" dirty="0" smtClean="0">
                <a:latin typeface="Algerian" pitchFamily="82" charset="0"/>
              </a:rPr>
              <a:t> de </a:t>
            </a:r>
            <a:r>
              <a:rPr lang="en-US" sz="2800" dirty="0" err="1" smtClean="0">
                <a:latin typeface="Algerian" pitchFamily="82" charset="0"/>
              </a:rPr>
              <a:t>informare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  </a:t>
            </a:r>
            <a:r>
              <a:rPr lang="en-US" sz="9600" dirty="0" err="1" smtClean="0">
                <a:latin typeface="Arial Black" pitchFamily="34" charset="0"/>
              </a:rPr>
              <a:t>Sunt</a:t>
            </a:r>
            <a:r>
              <a:rPr lang="en-US" sz="9600" dirty="0" smtClean="0">
                <a:latin typeface="Arial Black" pitchFamily="34" charset="0"/>
              </a:rPr>
              <a:t> de </a:t>
            </a:r>
            <a:r>
              <a:rPr lang="en-US" sz="9600" dirty="0" err="1" smtClean="0">
                <a:latin typeface="Arial Black" pitchFamily="34" charset="0"/>
              </a:rPr>
              <a:t>regula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materialele</a:t>
            </a:r>
            <a:r>
              <a:rPr lang="en-US" sz="9600" dirty="0" smtClean="0">
                <a:latin typeface="Arial Black" pitchFamily="34" charset="0"/>
              </a:rPr>
              <a:t> informative </a:t>
            </a:r>
            <a:r>
              <a:rPr lang="en-US" sz="9600" dirty="0" err="1" smtClean="0">
                <a:latin typeface="Arial Black" pitchFamily="34" charset="0"/>
              </a:rPr>
              <a:t>aflate</a:t>
            </a:r>
            <a:r>
              <a:rPr lang="en-US" sz="9600" dirty="0" smtClean="0">
                <a:latin typeface="Arial Black" pitchFamily="34" charset="0"/>
              </a:rPr>
              <a:t>  la </a:t>
            </a:r>
            <a:r>
              <a:rPr lang="en-US" sz="9600" dirty="0" err="1" smtClean="0">
                <a:latin typeface="Arial Black" pitchFamily="34" charset="0"/>
              </a:rPr>
              <a:t>Receptie</a:t>
            </a:r>
            <a:r>
              <a:rPr lang="en-US" sz="9600" dirty="0" smtClean="0">
                <a:latin typeface="Arial Black" pitchFamily="34" charset="0"/>
              </a:rPr>
              <a:t>/Front-office: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Mersul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trenurilor</a:t>
            </a:r>
            <a:r>
              <a:rPr lang="en-US" sz="96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orarele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companiilor</a:t>
            </a:r>
            <a:r>
              <a:rPr lang="en-US" sz="9600" dirty="0" smtClean="0">
                <a:latin typeface="Arial Black" pitchFamily="34" charset="0"/>
              </a:rPr>
              <a:t> de transport </a:t>
            </a:r>
            <a:r>
              <a:rPr lang="en-US" sz="9600" dirty="0" err="1" smtClean="0">
                <a:latin typeface="Arial Black" pitchFamily="34" charset="0"/>
              </a:rPr>
              <a:t>aerian</a:t>
            </a:r>
            <a:r>
              <a:rPr lang="en-US" sz="96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lista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curselor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organizate</a:t>
            </a:r>
            <a:r>
              <a:rPr lang="en-US" sz="9600" dirty="0" smtClean="0">
                <a:latin typeface="Arial Black" pitchFamily="34" charset="0"/>
              </a:rPr>
              <a:t> de </a:t>
            </a:r>
            <a:r>
              <a:rPr lang="en-US" sz="9600" dirty="0" err="1" smtClean="0">
                <a:latin typeface="Arial Black" pitchFamily="34" charset="0"/>
              </a:rPr>
              <a:t>principalele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firme</a:t>
            </a:r>
            <a:r>
              <a:rPr lang="en-US" sz="96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de transport </a:t>
            </a:r>
            <a:r>
              <a:rPr lang="en-US" sz="9600" dirty="0" err="1" smtClean="0">
                <a:latin typeface="Arial Black" pitchFamily="34" charset="0"/>
              </a:rPr>
              <a:t>rutier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impreuna</a:t>
            </a:r>
            <a:r>
              <a:rPr lang="en-US" sz="9600" dirty="0" smtClean="0">
                <a:latin typeface="Arial Black" pitchFamily="34" charset="0"/>
              </a:rPr>
              <a:t> cu </a:t>
            </a:r>
            <a:r>
              <a:rPr lang="en-US" sz="9600" dirty="0" err="1" smtClean="0">
                <a:latin typeface="Arial Black" pitchFamily="34" charset="0"/>
              </a:rPr>
              <a:t>alte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informatii</a:t>
            </a:r>
            <a:r>
              <a:rPr lang="en-US" sz="96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utile: </a:t>
            </a:r>
            <a:r>
              <a:rPr lang="en-US" sz="9600" dirty="0" err="1" smtClean="0">
                <a:latin typeface="Arial Black" pitchFamily="34" charset="0"/>
              </a:rPr>
              <a:t>costul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cursei,opriri,posibilitati</a:t>
            </a:r>
            <a:r>
              <a:rPr lang="en-US" sz="9600" dirty="0" smtClean="0">
                <a:latin typeface="Arial Black" pitchFamily="34" charset="0"/>
              </a:rPr>
              <a:t> de </a:t>
            </a:r>
            <a:r>
              <a:rPr lang="en-US" sz="9600" dirty="0" err="1" smtClean="0">
                <a:latin typeface="Arial Black" pitchFamily="34" charset="0"/>
              </a:rPr>
              <a:t>rezer</a:t>
            </a:r>
            <a:r>
              <a:rPr lang="en-US" sz="9600" dirty="0" smtClean="0">
                <a:latin typeface="Arial Black" pitchFamily="34" charset="0"/>
              </a:rPr>
              <a:t>-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vare,telefon</a:t>
            </a:r>
            <a:r>
              <a:rPr lang="en-US" sz="96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ghidul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unitatilor</a:t>
            </a:r>
            <a:r>
              <a:rPr lang="en-US" sz="9600" dirty="0" smtClean="0">
                <a:latin typeface="Arial Black" pitchFamily="34" charset="0"/>
              </a:rPr>
              <a:t> de </a:t>
            </a:r>
            <a:r>
              <a:rPr lang="en-US" sz="9600" dirty="0" err="1" smtClean="0">
                <a:latin typeface="Arial Black" pitchFamily="34" charset="0"/>
              </a:rPr>
              <a:t>cazare</a:t>
            </a:r>
            <a:endParaRPr lang="en-US" sz="9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-”</a:t>
            </a:r>
            <a:r>
              <a:rPr lang="en-US" sz="9600" dirty="0" err="1" smtClean="0">
                <a:latin typeface="Arial Black" pitchFamily="34" charset="0"/>
              </a:rPr>
              <a:t>Pagitur”,”Pagini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en-US" sz="9600" dirty="0" err="1" smtClean="0">
                <a:latin typeface="Arial Black" pitchFamily="34" charset="0"/>
              </a:rPr>
              <a:t>aurii</a:t>
            </a:r>
            <a:r>
              <a:rPr lang="en-US" sz="9600" dirty="0" smtClean="0">
                <a:latin typeface="Arial Black" pitchFamily="34" charset="0"/>
              </a:rPr>
              <a:t>”;</a:t>
            </a: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pliante</a:t>
            </a:r>
            <a:r>
              <a:rPr lang="en-US" sz="9600" dirty="0" smtClean="0">
                <a:latin typeface="Arial Black" pitchFamily="34" charset="0"/>
              </a:rPr>
              <a:t> de </a:t>
            </a:r>
            <a:r>
              <a:rPr lang="en-US" sz="9600" dirty="0" err="1" smtClean="0">
                <a:latin typeface="Arial Black" pitchFamily="34" charset="0"/>
              </a:rPr>
              <a:t>promovare</a:t>
            </a:r>
            <a:endParaRPr lang="en-US" sz="9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cartea</a:t>
            </a:r>
            <a:r>
              <a:rPr lang="en-US" sz="9600" dirty="0" smtClean="0">
                <a:latin typeface="Arial Black" pitchFamily="34" charset="0"/>
              </a:rPr>
              <a:t> de </a:t>
            </a:r>
            <a:r>
              <a:rPr lang="en-US" sz="9600" dirty="0" err="1" smtClean="0">
                <a:latin typeface="Arial Black" pitchFamily="34" charset="0"/>
              </a:rPr>
              <a:t>telefon</a:t>
            </a:r>
            <a:endParaRPr lang="en-US" sz="9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Arial Black" pitchFamily="34" charset="0"/>
              </a:rPr>
              <a:t>-</a:t>
            </a:r>
            <a:r>
              <a:rPr lang="en-US" sz="9600" dirty="0" err="1" smtClean="0">
                <a:latin typeface="Arial Black" pitchFamily="34" charset="0"/>
              </a:rPr>
              <a:t>internetul</a:t>
            </a:r>
            <a:r>
              <a:rPr lang="en-US" sz="9600" dirty="0" smtClean="0">
                <a:latin typeface="Arial Black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Algerian" pitchFamily="82" charset="0"/>
              </a:rPr>
              <a:t>Conditii</a:t>
            </a:r>
            <a:r>
              <a:rPr lang="en-US" sz="2400" dirty="0" smtClean="0">
                <a:latin typeface="Algerian" pitchFamily="82" charset="0"/>
              </a:rPr>
              <a:t> de </a:t>
            </a:r>
            <a:r>
              <a:rPr lang="en-US" sz="2400" dirty="0" err="1" smtClean="0">
                <a:latin typeface="Algerian" pitchFamily="82" charset="0"/>
              </a:rPr>
              <a:t>reusita</a:t>
            </a:r>
            <a:r>
              <a:rPr lang="en-US" sz="2400" dirty="0" smtClean="0">
                <a:latin typeface="Algerian" pitchFamily="82" charset="0"/>
              </a:rPr>
              <a:t> a </a:t>
            </a:r>
            <a:r>
              <a:rPr lang="en-US" sz="2400" dirty="0" err="1" smtClean="0">
                <a:latin typeface="Algerian" pitchFamily="82" charset="0"/>
              </a:rPr>
              <a:t>transmiterii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informatiilor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catre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turisti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i="1" u="sng" dirty="0" err="1" smtClean="0">
                <a:latin typeface="Arial Black" pitchFamily="34" charset="0"/>
              </a:rPr>
              <a:t>Informatiile</a:t>
            </a:r>
            <a:r>
              <a:rPr lang="en-US" sz="2400" i="1" u="sng" dirty="0" smtClean="0">
                <a:latin typeface="Arial Black" pitchFamily="34" charset="0"/>
              </a:rPr>
              <a:t>  </a:t>
            </a:r>
            <a:r>
              <a:rPr lang="en-US" sz="2400" i="1" u="sng" dirty="0" err="1" smtClean="0">
                <a:latin typeface="Arial Black" pitchFamily="34" charset="0"/>
              </a:rPr>
              <a:t>atat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cele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verbale</a:t>
            </a:r>
            <a:r>
              <a:rPr lang="en-US" sz="2400" i="1" u="sng" dirty="0" smtClean="0">
                <a:latin typeface="Arial Black" pitchFamily="34" charset="0"/>
              </a:rPr>
              <a:t> cat </a:t>
            </a:r>
            <a:r>
              <a:rPr lang="en-US" sz="2400" i="1" u="sng" dirty="0" err="1" smtClean="0">
                <a:latin typeface="Arial Black" pitchFamily="34" charset="0"/>
              </a:rPr>
              <a:t>si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cele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scrise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trebuie</a:t>
            </a:r>
            <a:r>
              <a:rPr lang="en-US" sz="2400" i="1" u="sng" dirty="0" smtClean="0">
                <a:latin typeface="Arial Black" pitchFamily="34" charset="0"/>
              </a:rPr>
              <a:t> </a:t>
            </a:r>
            <a:r>
              <a:rPr lang="en-US" sz="2400" i="1" u="sng" dirty="0" err="1" smtClean="0">
                <a:latin typeface="Arial Black" pitchFamily="34" charset="0"/>
              </a:rPr>
              <a:t>sa</a:t>
            </a:r>
            <a:r>
              <a:rPr lang="en-US" sz="2400" i="1" u="sng" dirty="0" smtClean="0">
                <a:latin typeface="Arial Black" pitchFamily="34" charset="0"/>
              </a:rPr>
              <a:t> fie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400" dirty="0" err="1" smtClean="0">
                <a:latin typeface="Arial Black" pitchFamily="34" charset="0"/>
              </a:rPr>
              <a:t>corecte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-complete;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exacte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-concise;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en-US" sz="2400" dirty="0" err="1" smtClean="0">
                <a:latin typeface="Arial Black" pitchFamily="34" charset="0"/>
              </a:rPr>
              <a:t>amabil</a:t>
            </a:r>
            <a:r>
              <a:rPr lang="en-US" sz="2400" dirty="0" smtClean="0">
                <a:latin typeface="Arial Black" pitchFamily="34" charset="0"/>
              </a:rPr>
              <a:t> formulate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-in </a:t>
            </a:r>
            <a:r>
              <a:rPr lang="en-US" sz="2400" dirty="0" err="1" smtClean="0">
                <a:latin typeface="Arial Black" pitchFamily="34" charset="0"/>
              </a:rPr>
              <a:t>concordanta</a:t>
            </a:r>
            <a:r>
              <a:rPr lang="en-US" sz="2400" dirty="0" smtClean="0">
                <a:latin typeface="Arial Black" pitchFamily="34" charset="0"/>
              </a:rPr>
              <a:t> cu </a:t>
            </a:r>
            <a:r>
              <a:rPr lang="en-US" sz="2400" dirty="0" err="1" smtClean="0">
                <a:latin typeface="Arial Black" pitchFamily="34" charset="0"/>
              </a:rPr>
              <a:t>particularitatile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individuale</a:t>
            </a:r>
            <a:r>
              <a:rPr lang="en-US" sz="2400" dirty="0" smtClean="0">
                <a:latin typeface="Arial Black" pitchFamily="34" charset="0"/>
              </a:rPr>
              <a:t>  ale </a:t>
            </a:r>
            <a:r>
              <a:rPr lang="en-US" sz="2400" dirty="0" err="1" smtClean="0">
                <a:latin typeface="Arial Black" pitchFamily="34" charset="0"/>
              </a:rPr>
              <a:t>clientului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PROCEDURA OFERIRII INFORMATIILOR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Saluta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ofera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asistenta</a:t>
            </a:r>
            <a:r>
              <a:rPr lang="en-US" sz="2000" dirty="0" smtClean="0">
                <a:latin typeface="Arial Black" pitchFamily="34" charset="0"/>
              </a:rPr>
              <a:t> (</a:t>
            </a:r>
            <a:r>
              <a:rPr lang="en-US" sz="2000" dirty="0" err="1" smtClean="0">
                <a:latin typeface="Arial Black" pitchFamily="34" charset="0"/>
              </a:rPr>
              <a:t>urmarind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procedura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prezentata</a:t>
            </a:r>
            <a:r>
              <a:rPr lang="en-US" sz="2000" dirty="0" smtClean="0">
                <a:latin typeface="Arial Black" pitchFamily="34" charset="0"/>
              </a:rPr>
              <a:t>)</a:t>
            </a:r>
          </a:p>
          <a:p>
            <a:pPr>
              <a:buNone/>
            </a:pP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Daca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clientul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solicita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informatii</a:t>
            </a:r>
            <a:r>
              <a:rPr lang="en-US" sz="2000" i="1" dirty="0" smtClean="0">
                <a:latin typeface="Arial Black" pitchFamily="34" charset="0"/>
              </a:rPr>
              <a:t>, </a:t>
            </a:r>
            <a:r>
              <a:rPr lang="en-US" sz="2000" i="1" dirty="0" err="1" smtClean="0">
                <a:latin typeface="Arial Black" pitchFamily="34" charset="0"/>
              </a:rPr>
              <a:t>procedeaza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astfel</a:t>
            </a:r>
            <a:r>
              <a:rPr lang="en-US" sz="2000" i="1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Asculta</a:t>
            </a:r>
            <a:r>
              <a:rPr lang="en-US" sz="2000" dirty="0" smtClean="0">
                <a:latin typeface="Arial Black" pitchFamily="34" charset="0"/>
              </a:rPr>
              <a:t> cu </a:t>
            </a:r>
            <a:r>
              <a:rPr lang="en-US" sz="2000" dirty="0" err="1" smtClean="0">
                <a:latin typeface="Arial Black" pitchFamily="34" charset="0"/>
              </a:rPr>
              <a:t>atentie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solicitarea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clientului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asigura-te</a:t>
            </a:r>
            <a:r>
              <a:rPr lang="en-US" sz="2000" dirty="0" smtClean="0">
                <a:latin typeface="Arial Black" pitchFamily="34" charset="0"/>
              </a:rPr>
              <a:t> ca </a:t>
            </a: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ai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inteles</a:t>
            </a:r>
            <a:r>
              <a:rPr lang="en-US" sz="2000" dirty="0" smtClean="0">
                <a:latin typeface="Arial Black" pitchFamily="34" charset="0"/>
              </a:rPr>
              <a:t>-o </a:t>
            </a:r>
            <a:r>
              <a:rPr lang="en-US" sz="2000" dirty="0" err="1" smtClean="0">
                <a:latin typeface="Arial Black" pitchFamily="34" charset="0"/>
              </a:rPr>
              <a:t>corect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Raspunde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intotdeauna</a:t>
            </a:r>
            <a:r>
              <a:rPr lang="en-US" sz="2000" dirty="0" smtClean="0">
                <a:latin typeface="Arial Black" pitchFamily="34" charset="0"/>
              </a:rPr>
              <a:t> exact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direct la </a:t>
            </a:r>
            <a:r>
              <a:rPr lang="en-US" sz="2000" dirty="0" err="1" smtClean="0">
                <a:latin typeface="Arial Black" pitchFamily="34" charset="0"/>
              </a:rPr>
              <a:t>intrebarea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clientului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urmarind</a:t>
            </a:r>
            <a:r>
              <a:rPr lang="en-US" sz="2000" dirty="0" smtClean="0">
                <a:latin typeface="Arial Black" pitchFamily="34" charset="0"/>
              </a:rPr>
              <a:t> ca </a:t>
            </a:r>
            <a:r>
              <a:rPr lang="en-US" sz="2000" dirty="0" err="1" smtClean="0">
                <a:latin typeface="Arial Black" pitchFamily="34" charset="0"/>
              </a:rPr>
              <a:t>informatiile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furnizate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sa</a:t>
            </a:r>
            <a:r>
              <a:rPr lang="en-US" sz="2000" dirty="0" smtClean="0">
                <a:latin typeface="Arial Black" pitchFamily="34" charset="0"/>
              </a:rPr>
              <a:t> fie </a:t>
            </a: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corecte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actualizate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complete.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Informeaza-te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suplimentar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daca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este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cazul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tinand</a:t>
            </a:r>
            <a:r>
              <a:rPr lang="en-US" sz="2000" dirty="0" smtClean="0">
                <a:latin typeface="Arial Black" pitchFamily="34" charset="0"/>
              </a:rPr>
              <a:t> cont 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de </a:t>
            </a:r>
            <a:r>
              <a:rPr lang="en-US" sz="2000" dirty="0" err="1" smtClean="0">
                <a:latin typeface="Arial Black" pitchFamily="34" charset="0"/>
              </a:rPr>
              <a:t>particularitatile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clientului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Ofera</a:t>
            </a:r>
            <a:r>
              <a:rPr lang="en-US" sz="2000" dirty="0" smtClean="0">
                <a:latin typeface="Arial Black" pitchFamily="34" charset="0"/>
              </a:rPr>
              <a:t> alternative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argumenteaza</a:t>
            </a:r>
            <a:r>
              <a:rPr lang="en-US" sz="2000" dirty="0" smtClean="0">
                <a:latin typeface="Arial Black" pitchFamily="34" charset="0"/>
              </a:rPr>
              <a:t>-le.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PROCEDURA OFERIRII INFORMATIILOR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sz="2000" dirty="0" err="1" smtClean="0">
                <a:latin typeface="Arial Black" pitchFamily="34" charset="0"/>
              </a:rPr>
              <a:t>Asista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clientul</a:t>
            </a:r>
            <a:r>
              <a:rPr lang="en-US" sz="2000" dirty="0" smtClean="0">
                <a:latin typeface="Arial Black" pitchFamily="34" charset="0"/>
              </a:rPr>
              <a:t> in </a:t>
            </a:r>
            <a:r>
              <a:rPr lang="en-US" sz="2000" dirty="0" err="1" smtClean="0">
                <a:latin typeface="Arial Black" pitchFamily="34" charset="0"/>
              </a:rPr>
              <a:t>luarea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deciziei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corecte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daca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este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cazul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Ofera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toate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informatiile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necesare</a:t>
            </a:r>
            <a:r>
              <a:rPr lang="en-US" sz="2000" dirty="0" smtClean="0">
                <a:latin typeface="Arial Black" pitchFamily="34" charset="0"/>
              </a:rPr>
              <a:t>: </a:t>
            </a:r>
            <a:r>
              <a:rPr lang="en-US" sz="2000" dirty="0" err="1" smtClean="0">
                <a:latin typeface="Arial Black" pitchFamily="34" charset="0"/>
              </a:rPr>
              <a:t>denumire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adresa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numar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telefon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posibilitatile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acces</a:t>
            </a:r>
            <a:r>
              <a:rPr lang="en-US" sz="2000" dirty="0" smtClean="0">
                <a:latin typeface="Arial Black" pitchFamily="34" charset="0"/>
              </a:rPr>
              <a:t> , etc.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-De </a:t>
            </a:r>
            <a:r>
              <a:rPr lang="en-US" sz="2000" dirty="0" err="1" smtClean="0">
                <a:latin typeface="Arial Black" pitchFamily="34" charset="0"/>
              </a:rPr>
              <a:t>fiecare</a:t>
            </a:r>
            <a:r>
              <a:rPr lang="en-US" sz="2000" dirty="0" smtClean="0">
                <a:latin typeface="Arial Black" pitchFamily="34" charset="0"/>
              </a:rPr>
              <a:t> data </a:t>
            </a:r>
            <a:r>
              <a:rPr lang="en-US" sz="2000" dirty="0" err="1" smtClean="0">
                <a:latin typeface="Arial Black" pitchFamily="34" charset="0"/>
              </a:rPr>
              <a:t>cand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clientul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solicita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informatii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despre</a:t>
            </a:r>
            <a:r>
              <a:rPr lang="en-US" sz="2000" dirty="0" smtClean="0">
                <a:latin typeface="Arial Black" pitchFamily="34" charset="0"/>
              </a:rPr>
              <a:t> un </a:t>
            </a:r>
            <a:r>
              <a:rPr lang="en-US" sz="2000" dirty="0" err="1" smtClean="0">
                <a:latin typeface="Arial Black" pitchFamily="34" charset="0"/>
              </a:rPr>
              <a:t>obiectiv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ofera</a:t>
            </a: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acestuia</a:t>
            </a:r>
            <a:r>
              <a:rPr lang="en-US" sz="2000" dirty="0" smtClean="0">
                <a:latin typeface="Arial Black" pitchFamily="34" charset="0"/>
              </a:rPr>
              <a:t> o </a:t>
            </a:r>
            <a:r>
              <a:rPr lang="en-US" sz="2000" dirty="0" err="1" smtClean="0">
                <a:latin typeface="Arial Black" pitchFamily="34" charset="0"/>
              </a:rPr>
              <a:t>harta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deseneaza-i</a:t>
            </a:r>
            <a:r>
              <a:rPr lang="en-US" sz="2000" dirty="0" smtClean="0">
                <a:latin typeface="Arial Black" pitchFamily="34" charset="0"/>
              </a:rPr>
              <a:t> o </a:t>
            </a:r>
            <a:r>
              <a:rPr lang="en-US" sz="2000" dirty="0" err="1" smtClean="0">
                <a:latin typeface="Arial Black" pitchFamily="34" charset="0"/>
              </a:rPr>
              <a:t>schita</a:t>
            </a:r>
            <a:r>
              <a:rPr lang="en-US" sz="2000" dirty="0" smtClean="0">
                <a:latin typeface="Arial Black" pitchFamily="34" charset="0"/>
              </a:rPr>
              <a:t> –o imagine face cat 1000 de </a:t>
            </a:r>
            <a:r>
              <a:rPr lang="en-US" sz="2000" dirty="0" err="1" smtClean="0">
                <a:latin typeface="Arial Black" pitchFamily="34" charset="0"/>
              </a:rPr>
              <a:t>cuvinte</a:t>
            </a:r>
            <a:r>
              <a:rPr lang="en-US" sz="2000" dirty="0" smtClean="0">
                <a:latin typeface="Arial Black" pitchFamily="34" charset="0"/>
              </a:rPr>
              <a:t>! – </a:t>
            </a:r>
            <a:r>
              <a:rPr lang="en-US" sz="2000" dirty="0" err="1" smtClean="0">
                <a:latin typeface="Arial Black" pitchFamily="34" charset="0"/>
              </a:rPr>
              <a:t>sau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ofera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materiale</a:t>
            </a:r>
            <a:r>
              <a:rPr lang="en-US" sz="2000" dirty="0" smtClean="0">
                <a:latin typeface="Arial Black" pitchFamily="34" charset="0"/>
              </a:rPr>
              <a:t> informative.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Ureaza</a:t>
            </a:r>
            <a:r>
              <a:rPr lang="en-US" sz="2000" dirty="0" smtClean="0">
                <a:latin typeface="Arial Black" pitchFamily="34" charset="0"/>
              </a:rPr>
              <a:t> o </a:t>
            </a:r>
            <a:r>
              <a:rPr lang="en-US" sz="2000" dirty="0" err="1" smtClean="0">
                <a:latin typeface="Arial Black" pitchFamily="34" charset="0"/>
              </a:rPr>
              <a:t>zi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placuta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dirty="0" err="1" smtClean="0">
                <a:latin typeface="Arial Black" pitchFamily="34" charset="0"/>
              </a:rPr>
              <a:t>Afla</a:t>
            </a:r>
            <a:r>
              <a:rPr lang="en-US" sz="2000" dirty="0" smtClean="0">
                <a:latin typeface="Arial Black" pitchFamily="34" charset="0"/>
              </a:rPr>
              <a:t> ulterior </a:t>
            </a:r>
            <a:r>
              <a:rPr lang="en-US" sz="2000" dirty="0" err="1" smtClean="0">
                <a:latin typeface="Arial Black" pitchFamily="34" charset="0"/>
              </a:rPr>
              <a:t>daca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clientul</a:t>
            </a:r>
            <a:r>
              <a:rPr lang="en-US" sz="2000" dirty="0" smtClean="0">
                <a:latin typeface="Arial Black" pitchFamily="34" charset="0"/>
              </a:rPr>
              <a:t> a </a:t>
            </a:r>
            <a:r>
              <a:rPr lang="en-US" sz="2000" dirty="0" err="1" smtClean="0">
                <a:latin typeface="Arial Black" pitchFamily="34" charset="0"/>
              </a:rPr>
              <a:t>fost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multumit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1676400"/>
          </a:xfrm>
        </p:spPr>
        <p:txBody>
          <a:bodyPr>
            <a:normAutofit/>
          </a:bodyPr>
          <a:lstStyle/>
          <a:p>
            <a:pPr algn="ctr"/>
            <a:r>
              <a:rPr lang="ro-RO" sz="3200" dirty="0" smtClean="0">
                <a:latin typeface="Arial Black" pitchFamily="34" charset="0"/>
              </a:rPr>
              <a:t>VĂ MULŢUMESC</a:t>
            </a:r>
            <a:r>
              <a:rPr lang="en-US" sz="3200" dirty="0" smtClean="0">
                <a:latin typeface="Arial Black" pitchFamily="34" charset="0"/>
              </a:rPr>
              <a:t>!</a:t>
            </a:r>
            <a:br>
              <a:rPr lang="en-US" sz="3200" dirty="0" smtClean="0"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2484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CONCIERGE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   </a:t>
            </a:r>
            <a:r>
              <a:rPr lang="en-US" sz="8000" dirty="0" err="1" smtClean="0">
                <a:latin typeface="Arial Black" pitchFamily="34" charset="0"/>
              </a:rPr>
              <a:t>Fuctia</a:t>
            </a:r>
            <a:r>
              <a:rPr lang="en-US" sz="8000" dirty="0" smtClean="0">
                <a:latin typeface="Arial Black" pitchFamily="34" charset="0"/>
              </a:rPr>
              <a:t> concierge </a:t>
            </a:r>
            <a:r>
              <a:rPr lang="en-US" sz="8000" dirty="0" err="1" smtClean="0">
                <a:latin typeface="Arial Black" pitchFamily="34" charset="0"/>
              </a:rPr>
              <a:t>reprezinta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ansamblul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activitatilor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prin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care se </a:t>
            </a:r>
            <a:r>
              <a:rPr lang="en-US" sz="8000" dirty="0" err="1" smtClean="0">
                <a:latin typeface="Arial Black" pitchFamily="34" charset="0"/>
              </a:rPr>
              <a:t>acorda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asistenta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clientilor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toata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perioada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err="1" smtClean="0">
                <a:latin typeface="Arial Black" pitchFamily="34" charset="0"/>
              </a:rPr>
              <a:t>sejurului</a:t>
            </a:r>
            <a:r>
              <a:rPr lang="en-US" sz="8000" dirty="0" smtClean="0">
                <a:latin typeface="Arial Black" pitchFamily="34" charset="0"/>
              </a:rPr>
              <a:t>  </a:t>
            </a:r>
            <a:r>
              <a:rPr lang="en-US" sz="8000" dirty="0" err="1" smtClean="0">
                <a:latin typeface="Arial Black" pitchFamily="34" charset="0"/>
              </a:rPr>
              <a:t>asigurand</a:t>
            </a:r>
            <a:r>
              <a:rPr lang="en-US" sz="8000" dirty="0" smtClean="0">
                <a:latin typeface="Arial Black" pitchFamily="34" charset="0"/>
              </a:rPr>
              <a:t> o </a:t>
            </a:r>
            <a:r>
              <a:rPr lang="en-US" sz="8000" dirty="0" err="1" smtClean="0">
                <a:latin typeface="Arial Black" pitchFamily="34" charset="0"/>
              </a:rPr>
              <a:t>legatura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intre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serviciile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hoteliere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si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client.</a:t>
            </a:r>
          </a:p>
          <a:p>
            <a:pPr>
              <a:buNone/>
            </a:pPr>
            <a:endParaRPr lang="en-US" sz="8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Este </a:t>
            </a:r>
            <a:r>
              <a:rPr lang="en-US" sz="8000" dirty="0" err="1" smtClean="0">
                <a:latin typeface="Arial Black" pitchFamily="34" charset="0"/>
              </a:rPr>
              <a:t>pentru</a:t>
            </a:r>
            <a:r>
              <a:rPr lang="en-US" sz="8000" dirty="0" smtClean="0">
                <a:latin typeface="Arial Black" pitchFamily="34" charset="0"/>
              </a:rPr>
              <a:t> client </a:t>
            </a:r>
            <a:r>
              <a:rPr lang="en-US" sz="8000" dirty="0" err="1" smtClean="0">
                <a:latin typeface="Arial Black" pitchFamily="34" charset="0"/>
              </a:rPr>
              <a:t>persoana</a:t>
            </a:r>
            <a:r>
              <a:rPr lang="en-US" sz="8000" dirty="0" smtClean="0">
                <a:latin typeface="Arial Black" pitchFamily="34" charset="0"/>
              </a:rPr>
              <a:t> de </a:t>
            </a:r>
            <a:r>
              <a:rPr lang="en-US" sz="8000" dirty="0" err="1" smtClean="0">
                <a:latin typeface="Arial Black" pitchFamily="34" charset="0"/>
              </a:rPr>
              <a:t>incredere</a:t>
            </a:r>
            <a:r>
              <a:rPr lang="en-US" sz="8000" dirty="0" smtClean="0">
                <a:latin typeface="Arial Black" pitchFamily="34" charset="0"/>
              </a:rPr>
              <a:t>  care </a:t>
            </a:r>
            <a:r>
              <a:rPr lang="en-US" sz="8000" dirty="0" err="1" smtClean="0">
                <a:latin typeface="Arial Black" pitchFamily="34" charset="0"/>
              </a:rPr>
              <a:t>poate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err="1" smtClean="0">
                <a:latin typeface="Arial Black" pitchFamily="34" charset="0"/>
              </a:rPr>
              <a:t>rezolva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orice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problema</a:t>
            </a:r>
            <a:r>
              <a:rPr lang="en-US" sz="8000" dirty="0" smtClean="0">
                <a:latin typeface="Arial Black" pitchFamily="34" charset="0"/>
              </a:rPr>
              <a:t>, care are </a:t>
            </a:r>
            <a:r>
              <a:rPr lang="en-US" sz="8000" dirty="0" err="1" smtClean="0">
                <a:latin typeface="Arial Black" pitchFamily="34" charset="0"/>
              </a:rPr>
              <a:t>raspuns</a:t>
            </a:r>
            <a:r>
              <a:rPr lang="en-US" sz="8000" dirty="0" smtClean="0">
                <a:latin typeface="Arial Black" pitchFamily="34" charset="0"/>
              </a:rPr>
              <a:t> la </a:t>
            </a:r>
            <a:r>
              <a:rPr lang="en-US" sz="8000" dirty="0" err="1" smtClean="0">
                <a:latin typeface="Arial Black" pitchFamily="34" charset="0"/>
              </a:rPr>
              <a:t>orice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err="1" smtClean="0">
                <a:latin typeface="Arial Black" pitchFamily="34" charset="0"/>
              </a:rPr>
              <a:t>intrebare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si</a:t>
            </a:r>
            <a:r>
              <a:rPr lang="en-US" sz="8000" dirty="0" smtClean="0">
                <a:latin typeface="Arial Black" pitchFamily="34" charset="0"/>
              </a:rPr>
              <a:t> a </a:t>
            </a:r>
            <a:r>
              <a:rPr lang="en-US" sz="8000" dirty="0" err="1" smtClean="0">
                <a:latin typeface="Arial Black" pitchFamily="34" charset="0"/>
              </a:rPr>
              <a:t>carei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preocupare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permanenta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este</a:t>
            </a:r>
            <a:endParaRPr lang="en-US" sz="8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8000" dirty="0" err="1" smtClean="0">
                <a:latin typeface="Arial Black" pitchFamily="34" charset="0"/>
              </a:rPr>
              <a:t>asigurarea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unui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sejur</a:t>
            </a:r>
            <a:r>
              <a:rPr lang="en-US" sz="8000" dirty="0" smtClean="0">
                <a:latin typeface="Arial Black" pitchFamily="34" charset="0"/>
              </a:rPr>
              <a:t> cat </a:t>
            </a:r>
            <a:r>
              <a:rPr lang="en-US" sz="8000" dirty="0" err="1" smtClean="0">
                <a:latin typeface="Arial Black" pitchFamily="34" charset="0"/>
              </a:rPr>
              <a:t>mai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agreabil</a:t>
            </a:r>
            <a:r>
              <a:rPr lang="en-US" sz="8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US" sz="8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 In </a:t>
            </a:r>
            <a:r>
              <a:rPr lang="en-US" sz="8000" dirty="0" err="1" smtClean="0">
                <a:latin typeface="Arial Black" pitchFamily="34" charset="0"/>
              </a:rPr>
              <a:t>absenta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serviciului</a:t>
            </a:r>
            <a:r>
              <a:rPr lang="en-US" sz="8000" dirty="0" smtClean="0">
                <a:latin typeface="Arial Black" pitchFamily="34" charset="0"/>
              </a:rPr>
              <a:t> Concierge , </a:t>
            </a:r>
            <a:r>
              <a:rPr lang="en-US" sz="8000" dirty="0" err="1" smtClean="0">
                <a:latin typeface="Arial Black" pitchFamily="34" charset="0"/>
              </a:rPr>
              <a:t>activitatile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specifice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err="1" smtClean="0">
                <a:latin typeface="Arial Black" pitchFamily="34" charset="0"/>
              </a:rPr>
              <a:t>acestuia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sunt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preluate</a:t>
            </a:r>
            <a:r>
              <a:rPr lang="en-US" sz="8000" dirty="0" smtClean="0">
                <a:latin typeface="Arial Black" pitchFamily="34" charset="0"/>
              </a:rPr>
              <a:t> de </a:t>
            </a:r>
            <a:r>
              <a:rPr lang="en-US" sz="8000" dirty="0" err="1" smtClean="0">
                <a:latin typeface="Arial Black" pitchFamily="34" charset="0"/>
              </a:rPr>
              <a:t>catre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receptioner</a:t>
            </a:r>
            <a:r>
              <a:rPr lang="en-US" sz="8000" dirty="0" smtClean="0">
                <a:latin typeface="Arial Black" pitchFamily="34" charset="0"/>
              </a:rPr>
              <a:t>, </a:t>
            </a:r>
            <a:r>
              <a:rPr lang="en-US" sz="8000" dirty="0" err="1" smtClean="0">
                <a:latin typeface="Arial Black" pitchFamily="34" charset="0"/>
              </a:rPr>
              <a:t>chiar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daca</a:t>
            </a:r>
            <a:r>
              <a:rPr lang="en-US" sz="8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nu </a:t>
            </a:r>
            <a:r>
              <a:rPr lang="en-US" sz="8000" dirty="0" err="1" smtClean="0">
                <a:latin typeface="Arial Black" pitchFamily="34" charset="0"/>
              </a:rPr>
              <a:t>reuseste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atinga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rafinamentul</a:t>
            </a:r>
            <a:r>
              <a:rPr lang="en-US" sz="8000" dirty="0" smtClean="0">
                <a:latin typeface="Arial Black" pitchFamily="34" charset="0"/>
              </a:rPr>
              <a:t> </a:t>
            </a:r>
            <a:r>
              <a:rPr lang="en-US" sz="8000" dirty="0" err="1" smtClean="0">
                <a:latin typeface="Arial Black" pitchFamily="34" charset="0"/>
              </a:rPr>
              <a:t>serviciului</a:t>
            </a:r>
            <a:r>
              <a:rPr lang="en-US" sz="8000" dirty="0" smtClean="0">
                <a:latin typeface="Arial Black" pitchFamily="34" charset="0"/>
              </a:rPr>
              <a:t> Concierge</a:t>
            </a:r>
            <a:r>
              <a:rPr lang="en-US" dirty="0" smtClean="0">
                <a:latin typeface="Arial Black" pitchFamily="34" charset="0"/>
              </a:rPr>
              <a:t>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OFERIREA INFORMATIILOR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In </a:t>
            </a:r>
            <a:r>
              <a:rPr lang="en-US" sz="2400" dirty="0" err="1" smtClean="0">
                <a:latin typeface="Arial Black" pitchFamily="34" charset="0"/>
              </a:rPr>
              <a:t>calitatea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ta</a:t>
            </a:r>
            <a:r>
              <a:rPr lang="en-US" sz="2400" dirty="0" smtClean="0">
                <a:latin typeface="Arial Black" pitchFamily="34" charset="0"/>
              </a:rPr>
              <a:t> de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2400" dirty="0" err="1" smtClean="0">
                <a:latin typeface="Arial Black" pitchFamily="34" charset="0"/>
              </a:rPr>
              <a:t>gazda</a:t>
            </a:r>
            <a:r>
              <a:rPr lang="en-US" sz="2400" dirty="0" smtClean="0">
                <a:latin typeface="Arial Black" pitchFamily="34" charset="0"/>
              </a:rPr>
              <a:t>, </a:t>
            </a:r>
            <a:r>
              <a:rPr lang="en-US" sz="2400" dirty="0" err="1" smtClean="0">
                <a:latin typeface="Arial Black" pitchFamily="34" charset="0"/>
              </a:rPr>
              <a:t>trebuie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fii</a:t>
            </a:r>
            <a:endParaRPr lang="en-US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 in </a:t>
            </a:r>
            <a:r>
              <a:rPr lang="en-US" sz="2400" dirty="0" err="1" smtClean="0">
                <a:latin typeface="Arial Black" pitchFamily="34" charset="0"/>
              </a:rPr>
              <a:t>masura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oferi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2400" dirty="0" err="1" smtClean="0">
                <a:latin typeface="Arial Black" pitchFamily="34" charset="0"/>
              </a:rPr>
              <a:t>orice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informatie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2400" dirty="0" err="1" smtClean="0">
                <a:latin typeface="Arial Black" pitchFamily="34" charset="0"/>
              </a:rPr>
              <a:t>solicitata</a:t>
            </a:r>
            <a:r>
              <a:rPr lang="en-US" sz="2400" dirty="0" smtClean="0">
                <a:latin typeface="Arial Black" pitchFamily="34" charset="0"/>
              </a:rPr>
              <a:t> de </a:t>
            </a:r>
            <a:r>
              <a:rPr lang="en-US" sz="2400" dirty="0" err="1" smtClean="0">
                <a:latin typeface="Arial Black" pitchFamily="34" charset="0"/>
              </a:rPr>
              <a:t>catre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  client (in </a:t>
            </a:r>
            <a:r>
              <a:rPr lang="en-US" sz="2400" dirty="0" err="1" smtClean="0">
                <a:latin typeface="Arial Black" pitchFamily="34" charset="0"/>
              </a:rPr>
              <a:t>limite</a:t>
            </a:r>
            <a:endParaRPr lang="en-US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  morale </a:t>
            </a:r>
            <a:r>
              <a:rPr lang="en-US" sz="2400" dirty="0" err="1" smtClean="0">
                <a:latin typeface="Arial Black" pitchFamily="34" charset="0"/>
              </a:rPr>
              <a:t>si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legale</a:t>
            </a:r>
            <a:r>
              <a:rPr lang="en-US" sz="2400" dirty="0" smtClean="0">
                <a:latin typeface="Arial Black" pitchFamily="34" charset="0"/>
              </a:rPr>
              <a:t>).    </a:t>
            </a:r>
          </a:p>
          <a:p>
            <a:pPr>
              <a:buNone/>
            </a:pPr>
            <a:endParaRPr lang="en-US" sz="2400" dirty="0" smtClean="0">
              <a:latin typeface="Arial Black" pitchFamily="34" charset="0"/>
            </a:endParaRPr>
          </a:p>
          <a:p>
            <a:pPr>
              <a:buNone/>
            </a:pPr>
            <a:endParaRPr lang="en-US" sz="2400" dirty="0">
              <a:latin typeface="Arial Black" pitchFamily="34" charset="0"/>
            </a:endParaRPr>
          </a:p>
        </p:txBody>
      </p:sp>
      <p:pic>
        <p:nvPicPr>
          <p:cNvPr id="22529" name="Picture 1" descr="C:\Users\User\Desktop\hotel-angelo-airporthotel-bucurest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59000"/>
            <a:ext cx="4419600" cy="36385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Algerian" pitchFamily="82" charset="0"/>
              </a:rPr>
              <a:t>Principalele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categorii</a:t>
            </a:r>
            <a:r>
              <a:rPr lang="en-US" sz="2400" dirty="0" smtClean="0">
                <a:latin typeface="Algerian" pitchFamily="82" charset="0"/>
              </a:rPr>
              <a:t> de </a:t>
            </a:r>
            <a:r>
              <a:rPr lang="en-US" sz="2400" dirty="0" err="1" smtClean="0">
                <a:latin typeface="Algerian" pitchFamily="82" charset="0"/>
              </a:rPr>
              <a:t>informatii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ce</a:t>
            </a:r>
            <a:r>
              <a:rPr lang="en-US" sz="2400" dirty="0" smtClean="0">
                <a:latin typeface="Algerian" pitchFamily="82" charset="0"/>
              </a:rPr>
              <a:t> pot </a:t>
            </a:r>
            <a:r>
              <a:rPr lang="en-US" sz="2400" dirty="0" err="1" smtClean="0">
                <a:latin typeface="Algerian" pitchFamily="82" charset="0"/>
              </a:rPr>
              <a:t>fi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oferite</a:t>
            </a:r>
            <a:r>
              <a:rPr lang="en-US" sz="2400" dirty="0" smtClean="0">
                <a:latin typeface="Algerian" pitchFamily="82" charset="0"/>
              </a:rPr>
              <a:t> in </a:t>
            </a:r>
            <a:r>
              <a:rPr lang="en-US" sz="2400" dirty="0" err="1" smtClean="0">
                <a:latin typeface="Algerian" pitchFamily="82" charset="0"/>
              </a:rPr>
              <a:t>cadrul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functiei</a:t>
            </a:r>
            <a:r>
              <a:rPr lang="en-US" sz="2400" dirty="0" smtClean="0">
                <a:latin typeface="Algerian" pitchFamily="82" charset="0"/>
              </a:rPr>
              <a:t> concierge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1. </a:t>
            </a:r>
            <a:r>
              <a:rPr lang="en-US" sz="2800" dirty="0" err="1" smtClean="0">
                <a:latin typeface="Arial Black" pitchFamily="34" charset="0"/>
              </a:rPr>
              <a:t>Informatii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despre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unitatea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hoteliera</a:t>
            </a:r>
            <a:endParaRPr lang="en-US" sz="2800" dirty="0" smtClean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2. </a:t>
            </a:r>
            <a:r>
              <a:rPr lang="en-US" sz="2800" dirty="0" err="1" smtClean="0">
                <a:latin typeface="Arial Black" pitchFamily="34" charset="0"/>
              </a:rPr>
              <a:t>Informatii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privind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posibilitatile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petrecere</a:t>
            </a:r>
            <a:r>
              <a:rPr lang="en-US" sz="2800" dirty="0" smtClean="0">
                <a:latin typeface="Arial Black" pitchFamily="34" charset="0"/>
              </a:rPr>
              <a:t> a </a:t>
            </a:r>
            <a:r>
              <a:rPr lang="en-US" sz="2800" dirty="0" err="1" smtClean="0">
                <a:latin typeface="Arial Black" pitchFamily="34" charset="0"/>
              </a:rPr>
              <a:t>timpului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liber</a:t>
            </a:r>
            <a:endParaRPr lang="en-US" sz="2800" dirty="0" smtClean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3.Informatii </a:t>
            </a:r>
            <a:r>
              <a:rPr lang="en-US" sz="2800" dirty="0" err="1" smtClean="0">
                <a:latin typeface="Arial Black" pitchFamily="34" charset="0"/>
              </a:rPr>
              <a:t>generale</a:t>
            </a:r>
            <a:endParaRPr lang="en-US" sz="2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1.Informatii </a:t>
            </a:r>
            <a:r>
              <a:rPr lang="en-US" sz="3200" dirty="0" err="1" smtClean="0">
                <a:latin typeface="Algerian" pitchFamily="82" charset="0"/>
              </a:rPr>
              <a:t>despre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unitatea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hoteliera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Aceste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informatii</a:t>
            </a:r>
            <a:r>
              <a:rPr lang="en-US" sz="3200" dirty="0" smtClean="0">
                <a:latin typeface="Arial Black" pitchFamily="34" charset="0"/>
              </a:rPr>
              <a:t> pot </a:t>
            </a:r>
            <a:r>
              <a:rPr lang="en-US" sz="3200" dirty="0" err="1" smtClean="0">
                <a:latin typeface="Arial Black" pitchFamily="34" charset="0"/>
              </a:rPr>
              <a:t>fi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solicitate</a:t>
            </a:r>
            <a:r>
              <a:rPr lang="en-US" sz="3200" dirty="0" smtClean="0"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sz="2800" i="1" dirty="0" smtClean="0">
                <a:latin typeface="Arial Black" pitchFamily="34" charset="0"/>
              </a:rPr>
              <a:t>- </a:t>
            </a:r>
            <a:r>
              <a:rPr lang="en-US" sz="2800" i="1" dirty="0" err="1" smtClean="0">
                <a:latin typeface="Arial Black" pitchFamily="34" charset="0"/>
              </a:rPr>
              <a:t>inainte</a:t>
            </a:r>
            <a:r>
              <a:rPr lang="en-US" sz="2800" i="1" dirty="0" smtClean="0">
                <a:latin typeface="Arial Black" pitchFamily="34" charset="0"/>
              </a:rPr>
              <a:t> de </a:t>
            </a:r>
            <a:r>
              <a:rPr lang="en-US" sz="2800" i="1" dirty="0" err="1" smtClean="0">
                <a:latin typeface="Arial Black" pitchFamily="34" charset="0"/>
              </a:rPr>
              <a:t>sosirea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turistilor</a:t>
            </a:r>
            <a:r>
              <a:rPr lang="en-US" sz="2800" i="1" dirty="0" smtClean="0">
                <a:latin typeface="Arial Black" pitchFamily="34" charset="0"/>
              </a:rPr>
              <a:t>/</a:t>
            </a:r>
            <a:r>
              <a:rPr lang="en-US" sz="2800" i="1" dirty="0" err="1" smtClean="0">
                <a:latin typeface="Arial Black" pitchFamily="34" charset="0"/>
              </a:rPr>
              <a:t>clientilor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sau</a:t>
            </a:r>
            <a:r>
              <a:rPr lang="en-US" sz="2800" i="1" dirty="0" smtClean="0">
                <a:latin typeface="Arial Black" pitchFamily="34" charset="0"/>
              </a:rPr>
              <a:t> in </a:t>
            </a:r>
            <a:r>
              <a:rPr lang="en-US" sz="2800" i="1" dirty="0" err="1" smtClean="0">
                <a:latin typeface="Arial Black" pitchFamily="34" charset="0"/>
              </a:rPr>
              <a:t>momentul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cazarii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</a:t>
            </a:r>
            <a:r>
              <a:rPr lang="en-US" sz="2800" dirty="0" err="1" smtClean="0">
                <a:latin typeface="Arial Black" pitchFamily="34" charset="0"/>
              </a:rPr>
              <a:t>amplasare,adresa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posibilitati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acces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tipuri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spatii,categorie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confort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dotari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servicii,tarife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practicate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mijloace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plata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acceptate,etc</a:t>
            </a:r>
            <a:r>
              <a:rPr lang="en-US" sz="2800" dirty="0" smtClean="0">
                <a:latin typeface="Arial Black" pitchFamily="34" charset="0"/>
              </a:rPr>
              <a:t>.)</a:t>
            </a:r>
          </a:p>
          <a:p>
            <a:pPr>
              <a:buFontTx/>
              <a:buChar char="-"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 Black" pitchFamily="34" charset="0"/>
              </a:rPr>
              <a:t>- </a:t>
            </a:r>
            <a:r>
              <a:rPr lang="en-US" sz="2800" i="1" dirty="0" err="1" smtClean="0">
                <a:latin typeface="Arial Black" pitchFamily="34" charset="0"/>
              </a:rPr>
              <a:t>pe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parcursul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sejurului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 </a:t>
            </a:r>
            <a:r>
              <a:rPr lang="en-US" sz="2800" dirty="0" err="1" smtClean="0">
                <a:latin typeface="Arial Black" pitchFamily="34" charset="0"/>
              </a:rPr>
              <a:t>informatii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despre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serviciile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oferite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unitate:facilitati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servicii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oferite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tarife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informatii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despre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modul</a:t>
            </a:r>
            <a:r>
              <a:rPr lang="en-US" sz="2800" dirty="0" smtClean="0">
                <a:latin typeface="Arial Black" pitchFamily="34" charset="0"/>
              </a:rPr>
              <a:t> de </a:t>
            </a:r>
            <a:r>
              <a:rPr lang="en-US" sz="2800" dirty="0" err="1" smtClean="0">
                <a:latin typeface="Arial Black" pitchFamily="34" charset="0"/>
              </a:rPr>
              <a:t>functionare</a:t>
            </a:r>
            <a:r>
              <a:rPr lang="en-US" sz="2800" dirty="0" smtClean="0">
                <a:latin typeface="Arial Black" pitchFamily="34" charset="0"/>
              </a:rPr>
              <a:t> a </a:t>
            </a:r>
            <a:r>
              <a:rPr lang="en-US" sz="2800" dirty="0" err="1" smtClean="0">
                <a:latin typeface="Arial Black" pitchFamily="34" charset="0"/>
              </a:rPr>
              <a:t>dotarilor</a:t>
            </a:r>
            <a:r>
              <a:rPr lang="en-US" sz="2800" dirty="0" smtClean="0">
                <a:latin typeface="Arial Black" pitchFamily="34" charset="0"/>
              </a:rPr>
              <a:t> din </a:t>
            </a:r>
            <a:r>
              <a:rPr lang="en-US" sz="2800" dirty="0" err="1" smtClean="0">
                <a:latin typeface="Arial Black" pitchFamily="34" charset="0"/>
              </a:rPr>
              <a:t>camere</a:t>
            </a:r>
            <a:r>
              <a:rPr lang="en-US" sz="2800" dirty="0" smtClean="0">
                <a:latin typeface="Arial Black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Algerian" pitchFamily="82" charset="0"/>
              </a:rPr>
              <a:t>Modalitati</a:t>
            </a:r>
            <a:r>
              <a:rPr lang="en-US" sz="2800" dirty="0" smtClean="0">
                <a:latin typeface="Algerian" pitchFamily="82" charset="0"/>
              </a:rPr>
              <a:t> de </a:t>
            </a:r>
            <a:r>
              <a:rPr lang="en-US" sz="2800" dirty="0" err="1" smtClean="0">
                <a:latin typeface="Algerian" pitchFamily="82" charset="0"/>
              </a:rPr>
              <a:t>oferire</a:t>
            </a:r>
            <a:r>
              <a:rPr lang="en-US" sz="2800" dirty="0" smtClean="0">
                <a:latin typeface="Algerian" pitchFamily="82" charset="0"/>
              </a:rPr>
              <a:t> a </a:t>
            </a:r>
            <a:r>
              <a:rPr lang="en-US" sz="2800" dirty="0" err="1" smtClean="0">
                <a:latin typeface="Algerian" pitchFamily="82" charset="0"/>
              </a:rPr>
              <a:t>acestor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informatii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6482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Oferirea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informatiilor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de  </a:t>
            </a:r>
            <a:r>
              <a:rPr lang="en-US" sz="2000" dirty="0" err="1" smtClean="0">
                <a:latin typeface="Arial Black" pitchFamily="34" charset="0"/>
              </a:rPr>
              <a:t>catre</a:t>
            </a: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sz="2000" dirty="0" err="1" smtClean="0">
                <a:latin typeface="Arial Black" pitchFamily="34" charset="0"/>
              </a:rPr>
              <a:t>lucratorii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concierge/</a:t>
            </a:r>
            <a:r>
              <a:rPr lang="en-US" sz="2000" dirty="0" err="1" smtClean="0">
                <a:latin typeface="Arial Black" pitchFamily="34" charset="0"/>
              </a:rPr>
              <a:t>receptioneri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se </a:t>
            </a:r>
            <a:r>
              <a:rPr lang="en-US" sz="2000" dirty="0" err="1" smtClean="0">
                <a:latin typeface="Arial Black" pitchFamily="34" charset="0"/>
              </a:rPr>
              <a:t>poate</a:t>
            </a:r>
            <a:r>
              <a:rPr lang="en-US" sz="2000" dirty="0" smtClean="0">
                <a:latin typeface="Arial Black" pitchFamily="34" charset="0"/>
              </a:rPr>
              <a:t> face: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i="1" dirty="0" smtClean="0">
                <a:latin typeface="Arial Black" pitchFamily="34" charset="0"/>
              </a:rPr>
              <a:t>Verbal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</a:t>
            </a:r>
            <a:r>
              <a:rPr lang="en-US" sz="2000" i="1" dirty="0" smtClean="0">
                <a:latin typeface="Arial Black" pitchFamily="34" charset="0"/>
              </a:rPr>
              <a:t>In </a:t>
            </a:r>
            <a:r>
              <a:rPr lang="en-US" sz="2000" i="1" dirty="0" err="1" smtClean="0">
                <a:latin typeface="Arial Black" pitchFamily="34" charset="0"/>
              </a:rPr>
              <a:t>scris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prin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intermediul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materialelor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promotionale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aflate</a:t>
            </a:r>
            <a:r>
              <a:rPr lang="en-US" sz="2000" dirty="0" smtClean="0">
                <a:latin typeface="Arial Black" pitchFamily="34" charset="0"/>
              </a:rPr>
              <a:t> la </a:t>
            </a:r>
            <a:r>
              <a:rPr lang="en-US" sz="2000" dirty="0" err="1" smtClean="0">
                <a:latin typeface="Arial Black" pitchFamily="34" charset="0"/>
              </a:rPr>
              <a:t>receptie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inmanate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clientului</a:t>
            </a:r>
            <a:r>
              <a:rPr lang="en-US" sz="2000" dirty="0" smtClean="0">
                <a:latin typeface="Arial Black" pitchFamily="34" charset="0"/>
              </a:rPr>
              <a:t> , in </a:t>
            </a:r>
            <a:r>
              <a:rPr lang="en-US" sz="2000" dirty="0" err="1" smtClean="0">
                <a:latin typeface="Arial Black" pitchFamily="34" charset="0"/>
              </a:rPr>
              <a:t>holul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hotelului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sau</a:t>
            </a:r>
            <a:r>
              <a:rPr lang="en-US" sz="2000" dirty="0" smtClean="0">
                <a:latin typeface="Arial Black" pitchFamily="34" charset="0"/>
              </a:rPr>
              <a:t> in </a:t>
            </a:r>
            <a:r>
              <a:rPr lang="en-US" sz="2000" dirty="0" err="1" smtClean="0">
                <a:latin typeface="Arial Black" pitchFamily="34" charset="0"/>
              </a:rPr>
              <a:t>fiecare</a:t>
            </a:r>
            <a:r>
              <a:rPr lang="en-US" sz="2000" dirty="0" smtClean="0">
                <a:latin typeface="Arial Black" pitchFamily="34" charset="0"/>
              </a:rPr>
              <a:t> camera.</a:t>
            </a: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</p:txBody>
      </p:sp>
      <p:pic>
        <p:nvPicPr>
          <p:cNvPr id="20481" name="Picture 1" descr="C:\Users\User\Desktop\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2018072"/>
            <a:ext cx="4523012" cy="41541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PRINCIPALELE  </a:t>
            </a:r>
            <a:r>
              <a:rPr lang="en-US" sz="2800" dirty="0" err="1" smtClean="0">
                <a:latin typeface="Algerian" pitchFamily="82" charset="0"/>
              </a:rPr>
              <a:t>materiale</a:t>
            </a:r>
            <a:r>
              <a:rPr lang="en-US" sz="2800" dirty="0" smtClean="0">
                <a:latin typeface="Algerian" pitchFamily="82" charset="0"/>
              </a:rPr>
              <a:t> informative </a:t>
            </a:r>
            <a:br>
              <a:rPr lang="en-US" sz="2800" dirty="0" smtClean="0">
                <a:latin typeface="Algerian" pitchFamily="82" charset="0"/>
              </a:rPr>
            </a:br>
            <a:r>
              <a:rPr lang="en-US" sz="2800" dirty="0" err="1" smtClean="0">
                <a:latin typeface="Algerian" pitchFamily="82" charset="0"/>
              </a:rPr>
              <a:t>aflate</a:t>
            </a:r>
            <a:r>
              <a:rPr lang="en-US" sz="2800" dirty="0" smtClean="0">
                <a:latin typeface="Algerian" pitchFamily="82" charset="0"/>
              </a:rPr>
              <a:t> la </a:t>
            </a:r>
            <a:r>
              <a:rPr lang="en-US" sz="2800" dirty="0" err="1" smtClean="0">
                <a:latin typeface="Algerian" pitchFamily="82" charset="0"/>
              </a:rPr>
              <a:t>receptie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1981200"/>
            <a:ext cx="8305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Pliantul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hotelului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Fluturasi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cuprinzand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serviciile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oferite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tarifele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practicate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pentru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acestea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Afis</a:t>
            </a:r>
            <a:r>
              <a:rPr lang="en-US" sz="2000" dirty="0" smtClean="0">
                <a:latin typeface="Arial Black" pitchFamily="34" charset="0"/>
              </a:rPr>
              <a:t> la </a:t>
            </a:r>
            <a:r>
              <a:rPr lang="en-US" sz="2000" dirty="0" err="1" smtClean="0">
                <a:latin typeface="Arial Black" pitchFamily="34" charset="0"/>
              </a:rPr>
              <a:t>receptie</a:t>
            </a:r>
            <a:r>
              <a:rPr lang="en-US" sz="2000" dirty="0" smtClean="0">
                <a:latin typeface="Arial Black" pitchFamily="34" charset="0"/>
              </a:rPr>
              <a:t> care </a:t>
            </a:r>
            <a:r>
              <a:rPr lang="en-US" sz="2000" dirty="0" err="1" smtClean="0">
                <a:latin typeface="Arial Black" pitchFamily="34" charset="0"/>
              </a:rPr>
              <a:t>cuprinde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serviciile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oferite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tarifele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Pliante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promovare</a:t>
            </a:r>
            <a:r>
              <a:rPr lang="en-US" sz="2000" dirty="0" smtClean="0">
                <a:latin typeface="Arial Black" pitchFamily="34" charset="0"/>
              </a:rPr>
              <a:t> a </a:t>
            </a:r>
            <a:r>
              <a:rPr lang="en-US" sz="2000" dirty="0" err="1" smtClean="0">
                <a:latin typeface="Arial Black" pitchFamily="34" charset="0"/>
              </a:rPr>
              <a:t>diferitilor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prestatori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servicii</a:t>
            </a:r>
            <a:r>
              <a:rPr lang="en-US" sz="2000" dirty="0" smtClean="0">
                <a:latin typeface="Arial Black" pitchFamily="34" charset="0"/>
              </a:rPr>
              <a:t> din hotel: centre de </a:t>
            </a:r>
            <a:r>
              <a:rPr lang="en-US" sz="2000" dirty="0" err="1" smtClean="0">
                <a:latin typeface="Arial Black" pitchFamily="34" charset="0"/>
              </a:rPr>
              <a:t>infrumusetare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piscina,sauna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cazinou</a:t>
            </a:r>
            <a:r>
              <a:rPr lang="en-US" sz="2000" dirty="0" smtClean="0">
                <a:latin typeface="Arial Black" pitchFamily="34" charset="0"/>
              </a:rPr>
              <a:t> , etc;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Harta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localitatii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en-US" sz="2000" dirty="0" err="1" smtClean="0">
                <a:latin typeface="Arial Black" pitchFamily="34" charset="0"/>
              </a:rPr>
              <a:t>zonei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Lista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preparatelor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bauturilor</a:t>
            </a:r>
            <a:r>
              <a:rPr lang="en-US" sz="2000" dirty="0" smtClean="0">
                <a:latin typeface="Arial Black" pitchFamily="34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Calendarul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evenimentelor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gazduite</a:t>
            </a:r>
            <a:r>
              <a:rPr lang="en-US" sz="2000" dirty="0" smtClean="0">
                <a:latin typeface="Arial Black" pitchFamily="34" charset="0"/>
              </a:rPr>
              <a:t> de </a:t>
            </a:r>
            <a:r>
              <a:rPr lang="en-US" sz="2000" dirty="0" err="1" smtClean="0">
                <a:latin typeface="Arial Black" pitchFamily="34" charset="0"/>
              </a:rPr>
              <a:t>catre</a:t>
            </a:r>
            <a:r>
              <a:rPr lang="en-US" sz="2000" dirty="0" smtClean="0">
                <a:latin typeface="Arial Black" pitchFamily="34" charset="0"/>
              </a:rPr>
              <a:t> hotel;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en-US" sz="2000" dirty="0" err="1" smtClean="0">
                <a:latin typeface="Arial Black" pitchFamily="34" charset="0"/>
              </a:rPr>
              <a:t>Instructiuni</a:t>
            </a:r>
            <a:r>
              <a:rPr lang="en-US" sz="2000" dirty="0" smtClean="0">
                <a:latin typeface="Arial Black" pitchFamily="34" charset="0"/>
              </a:rPr>
              <a:t> diverse.</a:t>
            </a:r>
          </a:p>
          <a:p>
            <a:pPr>
              <a:buFontTx/>
              <a:buChar char="-"/>
            </a:pPr>
            <a:endParaRPr lang="en-U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endParaRPr lang="ro-RO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1270</TotalTime>
  <Words>1467</Words>
  <Application>Microsoft Office PowerPoint</Application>
  <PresentationFormat>Expunere pe ecran (4:3)</PresentationFormat>
  <Paragraphs>251</Paragraphs>
  <Slides>34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34</vt:i4>
      </vt:variant>
    </vt:vector>
  </HeadingPairs>
  <TitlesOfParts>
    <vt:vector size="35" baseType="lpstr">
      <vt:lpstr>Flux</vt:lpstr>
      <vt:lpstr>Servicii suplimentare </vt:lpstr>
      <vt:lpstr>  </vt:lpstr>
      <vt:lpstr>COMPETENŢE</vt:lpstr>
      <vt:lpstr>CONCIERGE</vt:lpstr>
      <vt:lpstr>OFERIREA INFORMATIILOR</vt:lpstr>
      <vt:lpstr>Principalele categorii de informatii ce pot fi oferite in cadrul functiei concierge </vt:lpstr>
      <vt:lpstr>1.Informatii despre unitatea hoteliera</vt:lpstr>
      <vt:lpstr>Modalitati de oferire a acestor informatii</vt:lpstr>
      <vt:lpstr>PRINCIPALELE  materiale informative  aflate la receptie</vt:lpstr>
      <vt:lpstr>           </vt:lpstr>
      <vt:lpstr>MATERIALE INFORMATIVE AFLATE IN CAMERA TURISTULUI</vt:lpstr>
      <vt:lpstr>Prezentare PowerPoint</vt:lpstr>
      <vt:lpstr>2.INFORMATII PRIVIND POSIBILITATILE DE PETRECERE  A TIMPULUI LIBER</vt:lpstr>
      <vt:lpstr>2.INFORMATII PRIVIND POSIBILITATILE DE PETRECERE  A TIMPULUI LIBER</vt:lpstr>
      <vt:lpstr>2.INFORMATII PRIVIND POSIBILITATILE DE PETRECERE  A TIMPULUI LIBER</vt:lpstr>
      <vt:lpstr>2.INFORMATII PRIVIND POSIBILITATILE DE PETRECERE  A TIMPULUI LIBER</vt:lpstr>
      <vt:lpstr>Prezentare PowerPoint</vt:lpstr>
      <vt:lpstr>2.INFORMATII PRIVIND POSIBILITATILE DE PETRECERE  A TIMPULUI LIBER</vt:lpstr>
      <vt:lpstr>Prezentare PowerPoint</vt:lpstr>
      <vt:lpstr>2.INFORMATII PRIVIND POSIBILITATILE DE PETRECERE  A TIMPULUI LIBER</vt:lpstr>
      <vt:lpstr>MODALITATI  DE OFERIRE  A ACESTOR INFORMATII</vt:lpstr>
      <vt:lpstr>MODALITATI DE OFERIRE  A ACESTOR INFORMATII</vt:lpstr>
      <vt:lpstr>Prezentare PowerPoint</vt:lpstr>
      <vt:lpstr>materiale informative intocmite de catre lucratorii concierge/receptioneri</vt:lpstr>
      <vt:lpstr>SURSE DE INFORMARE</vt:lpstr>
      <vt:lpstr>Prezentare PowerPoint</vt:lpstr>
      <vt:lpstr> 3.INFORMATII GENERALE</vt:lpstr>
      <vt:lpstr>MODALITATI DE OFERIRE  A ACESTOR INFORMATII</vt:lpstr>
      <vt:lpstr>Prezentare PowerPoint</vt:lpstr>
      <vt:lpstr> Sursele de informare</vt:lpstr>
      <vt:lpstr>Conditii de reusita a transmiterii informatiilor catre turisti</vt:lpstr>
      <vt:lpstr>PROCEDURA OFERIRII INFORMATIILOR</vt:lpstr>
      <vt:lpstr>PROCEDURA OFERIRII INFORMATIILOR</vt:lpstr>
      <vt:lpstr>VĂ MULŢUMESC! 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Astăzi este 24.02.2015</dc:title>
  <dc:creator>laura</dc:creator>
  <cp:lastModifiedBy>Nelu</cp:lastModifiedBy>
  <cp:revision>145</cp:revision>
  <dcterms:created xsi:type="dcterms:W3CDTF">2015-02-07T16:26:31Z</dcterms:created>
  <dcterms:modified xsi:type="dcterms:W3CDTF">2020-07-30T12:03:44Z</dcterms:modified>
</cp:coreProperties>
</file>